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Default Extension="wmf" ContentType="image/x-wmf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63" r:id="rId5"/>
    <p:sldId id="292" r:id="rId6"/>
    <p:sldId id="260" r:id="rId7"/>
    <p:sldId id="261" r:id="rId8"/>
    <p:sldId id="290" r:id="rId9"/>
    <p:sldId id="291" r:id="rId10"/>
    <p:sldId id="293" r:id="rId11"/>
    <p:sldId id="264" r:id="rId12"/>
    <p:sldId id="265" r:id="rId13"/>
    <p:sldId id="268" r:id="rId14"/>
    <p:sldId id="267" r:id="rId15"/>
    <p:sldId id="269" r:id="rId16"/>
    <p:sldId id="294" r:id="rId17"/>
    <p:sldId id="262" r:id="rId18"/>
    <p:sldId id="29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48" d="100"/>
          <a:sy n="148" d="100"/>
        </p:scale>
        <p:origin x="-13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F72EB0-CBF8-924C-8D24-4737A7D83F9E}" type="datetimeFigureOut">
              <a:rPr lang="en-US" smtClean="0"/>
              <a:pPr/>
              <a:t>6/9/17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4ED007-B4BC-7C46-AE1C-F4AAC9D5E1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78578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ED007-B4BC-7C46-AE1C-F4AAC9D5E15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37972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Organizing 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ED007-B4BC-7C46-AE1C-F4AAC9D5E15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412130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Share answers and ways of thinking.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ED007-B4BC-7C46-AE1C-F4AAC9D5E15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p.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ED007-B4BC-7C46-AE1C-F4AAC9D5E15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8492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ECD5-515E-4817-8A06-1D2ED2C83850}" type="datetime4">
              <a:rPr lang="en-US" smtClean="0"/>
              <a:pPr/>
              <a:t>June 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59F4-DDCB-41FF-83F5-A48440F36FA7}" type="datetime4">
              <a:rPr lang="en-US" smtClean="0"/>
              <a:pPr/>
              <a:t>June 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6348-D703-428C-A1C4-7D6796EF5F41}" type="datetime4">
              <a:rPr lang="en-US" smtClean="0"/>
              <a:pPr/>
              <a:t>June 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1919-1B5F-4141-B613-3E5C6008A186}" type="datetime4">
              <a:rPr lang="en-US" smtClean="0"/>
              <a:pPr/>
              <a:t>June 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2427-B1DD-49E6-9F05-DE0F1467D7DC}" type="datetime4">
              <a:rPr lang="en-US" smtClean="0"/>
              <a:pPr/>
              <a:t>June 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A7B5-8BC9-491C-A887-7C3E7ED947D8}" type="datetime4">
              <a:rPr lang="en-US" smtClean="0"/>
              <a:pPr/>
              <a:t>June 9,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8ED0-40F2-434C-A848-B92581875164}" type="datetime4">
              <a:rPr lang="en-US" smtClean="0"/>
              <a:pPr/>
              <a:t>June 9,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437F-F4F9-44A9-B4D3-9191CA04E889}" type="datetime4">
              <a:rPr lang="en-US" smtClean="0"/>
              <a:pPr/>
              <a:t>June 9,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4E59-01D0-4537-B876-7E5EC75B028D}" type="datetime4">
              <a:rPr lang="en-US" smtClean="0"/>
              <a:pPr/>
              <a:t>June 9,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2E49-18A1-40BC-BA5D-5A2EC8FDDF15}" type="datetime4">
              <a:rPr lang="en-US" smtClean="0"/>
              <a:pPr/>
              <a:t>June 9,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DA4-3B24-449B-95CA-514EB7E30A99}" type="datetime4">
              <a:rPr lang="en-US" smtClean="0"/>
              <a:pPr/>
              <a:t>June 9,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42120D2-3948-4F8F-BE5D-E7E7D97880B2}" type="datetime4">
              <a:rPr lang="en-US" smtClean="0"/>
              <a:pPr/>
              <a:t>June 9, 2017</a:t>
            </a:fld>
            <a:endParaRPr lang="en-US" dirty="0" err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solutiontree.com/Dividing_Fractions_in_Context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solutiontree.com/Dividing_Fractions_in_Context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mindsetkit.org/topics/celebrate-mistakes/3-ways-to-celebrate-mistakes-in-clas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bxrPy1fjVU4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MELT: Numbers, operations,  and meaning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Day 1: Monday June 26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341151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Mathematical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2578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accent3"/>
                </a:solidFill>
              </a:rPr>
              <a:t>Make sense of problems and persevere in solving them.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2400" dirty="0" smtClean="0"/>
              <a:t>Reason abstractly and quantitatively.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2400" dirty="0" smtClean="0"/>
              <a:t>Construct viable arguments and critique the reasoning of others.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AC810"/>
                </a:solidFill>
              </a:rPr>
              <a:t>Model with mathematics.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2400" dirty="0" smtClean="0"/>
              <a:t>Use appropriate tools strategically.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2400" dirty="0" smtClean="0"/>
              <a:t>Attend to precision.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2400" dirty="0" smtClean="0"/>
              <a:t>Look for and make use of structure.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2400" dirty="0" smtClean="0"/>
              <a:t>Look for and express regularity in repeated reasoning. 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212442" y="5671574"/>
            <a:ext cx="1605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(CCSSM, 2010)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Let’s practice writing a progression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Conceptual understanding must precede procedurally fluency to build mathematical proficiency.</a:t>
            </a:r>
          </a:p>
          <a:p>
            <a:r>
              <a:rPr lang="en-US" dirty="0" smtClean="0"/>
              <a:t>Write a progression for the development of fraction operation sense (Think about what you had to know to do the problems.)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64602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progression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Make sense of adding and subtracting fractions with like denominators.</a:t>
            </a:r>
          </a:p>
          <a:p>
            <a:r>
              <a:rPr lang="en-US" dirty="0" smtClean="0"/>
              <a:t>Make sense of multiplying fractions by whole numbers.</a:t>
            </a:r>
          </a:p>
          <a:p>
            <a:r>
              <a:rPr lang="en-US" dirty="0" smtClean="0"/>
              <a:t>Make sense of adding and subtracting fractions involving unlike denominators.</a:t>
            </a:r>
          </a:p>
          <a:p>
            <a:r>
              <a:rPr lang="en-US" dirty="0" smtClean="0"/>
              <a:t>Make sense of multiplying fractions and mixed numbers.</a:t>
            </a:r>
          </a:p>
          <a:p>
            <a:r>
              <a:rPr lang="en-US" dirty="0" smtClean="0"/>
              <a:t>Make sense of dividing whole numbers by unit fractions and unit fractions by nonzero whole numbers.</a:t>
            </a:r>
          </a:p>
          <a:p>
            <a:r>
              <a:rPr lang="en-US" dirty="0" smtClean="0"/>
              <a:t>Make sense of dividing fractions and mixed numbers.</a:t>
            </a:r>
          </a:p>
          <a:p>
            <a:endParaRPr lang="en-US" dirty="0" smtClean="0"/>
          </a:p>
          <a:p>
            <a:r>
              <a:rPr lang="en-US" dirty="0" smtClean="0"/>
              <a:t>**Note: This progression includes foundational work from the elementary grades.**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269631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Leftover pizza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Douglas ordered 5 small pizzas during the great pizza sale. He ate 1/6 of one pizza and wants to freeze the remaining 4 and 5/6 pizzas. Douglas decides to freeze the remaining pizza in serving-size bags. A serving of pizza is 2/3 of a pizza. How many servings can he make if he uses up all the pizza?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780690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Sixth-grade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https://www.solutiontree.com/Dividing_Fractions_in_Context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555680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TQE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T: Select appropriate </a:t>
            </a:r>
            <a:r>
              <a:rPr lang="en-US" i="1" dirty="0" smtClean="0">
                <a:solidFill>
                  <a:schemeClr val="accent3"/>
                </a:solidFill>
              </a:rPr>
              <a:t>tasks</a:t>
            </a:r>
            <a:r>
              <a:rPr lang="en-US" dirty="0" smtClean="0"/>
              <a:t> to support identified learning goals.</a:t>
            </a:r>
          </a:p>
          <a:p>
            <a:r>
              <a:rPr lang="en-US" dirty="0" smtClean="0"/>
              <a:t>Q: Facilitate productive </a:t>
            </a:r>
            <a:r>
              <a:rPr lang="en-US" i="1" dirty="0" smtClean="0">
                <a:solidFill>
                  <a:srgbClr val="FAC810"/>
                </a:solidFill>
              </a:rPr>
              <a:t>questioning </a:t>
            </a:r>
            <a:r>
              <a:rPr lang="en-US" dirty="0" smtClean="0"/>
              <a:t>during instruction to engage students in Mathematical Practices.</a:t>
            </a:r>
          </a:p>
          <a:p>
            <a:r>
              <a:rPr lang="en-US" dirty="0" smtClean="0"/>
              <a:t>E: Collect and use student </a:t>
            </a:r>
            <a:r>
              <a:rPr lang="en-US" i="1" dirty="0" smtClean="0">
                <a:solidFill>
                  <a:srgbClr val="FAC810"/>
                </a:solidFill>
              </a:rPr>
              <a:t>evidence</a:t>
            </a:r>
            <a:r>
              <a:rPr lang="en-US" dirty="0" smtClean="0">
                <a:solidFill>
                  <a:srgbClr val="FAC810"/>
                </a:solidFill>
              </a:rPr>
              <a:t> </a:t>
            </a:r>
            <a:r>
              <a:rPr lang="en-US" dirty="0" smtClean="0"/>
              <a:t>in the formative assessment process during instruction.</a:t>
            </a:r>
          </a:p>
          <a:p>
            <a:r>
              <a:rPr lang="en-US" dirty="0" smtClean="0">
                <a:hlinkClick r:id="rId2"/>
              </a:rPr>
              <a:t>https://www.solutiontree.com/Dividing_Fractions_in_Context</a:t>
            </a:r>
            <a:endParaRPr lang="en-US" dirty="0" smtClean="0"/>
          </a:p>
          <a:p>
            <a:r>
              <a:rPr lang="en-US" dirty="0" smtClean="0"/>
              <a:t>Watch video again and notice the TQE process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269155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about a recent lesson you have taught or observed focused on fractions or integers. Relate this lesson to the TQE process.</a:t>
            </a:r>
          </a:p>
          <a:p>
            <a:r>
              <a:rPr lang="en-US" dirty="0" smtClean="0"/>
              <a:t>What changes might you make to your planning and instruction based on what we have considered today?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Boaler</a:t>
            </a:r>
            <a:r>
              <a:rPr lang="en-US" dirty="0" smtClean="0"/>
              <a:t>, J. (2016). </a:t>
            </a:r>
            <a:r>
              <a:rPr lang="en-US" i="1" dirty="0" smtClean="0"/>
              <a:t>Mathematical mindsets. </a:t>
            </a:r>
            <a:r>
              <a:rPr lang="en-US" dirty="0" smtClean="0"/>
              <a:t>San Francisco, CA: </a:t>
            </a:r>
            <a:r>
              <a:rPr lang="en-US" dirty="0" err="1" smtClean="0"/>
              <a:t>Jossey</a:t>
            </a:r>
            <a:r>
              <a:rPr lang="en-US" dirty="0" smtClean="0"/>
              <a:t>-Bass.</a:t>
            </a:r>
          </a:p>
          <a:p>
            <a:r>
              <a:rPr lang="en-US" dirty="0" smtClean="0"/>
              <a:t>National </a:t>
            </a:r>
            <a:r>
              <a:rPr lang="en-US" dirty="0"/>
              <a:t>Council of Teachers of Mathematics. (2000). </a:t>
            </a:r>
            <a:r>
              <a:rPr lang="en-US" i="1" dirty="0"/>
              <a:t>Principles and standards for school mathematics</a:t>
            </a:r>
            <a:r>
              <a:rPr lang="en-US" dirty="0"/>
              <a:t>. Reston, VA</a:t>
            </a:r>
            <a:r>
              <a:rPr lang="en-US" dirty="0" smtClean="0"/>
              <a:t>:  </a:t>
            </a:r>
            <a:r>
              <a:rPr lang="en-US" dirty="0"/>
              <a:t>Author. </a:t>
            </a:r>
          </a:p>
          <a:p>
            <a:r>
              <a:rPr lang="en-US" dirty="0"/>
              <a:t>National Governors Association Center for Best Practices, Council of Chief State School </a:t>
            </a:r>
            <a:r>
              <a:rPr lang="en-US" dirty="0" smtClean="0"/>
              <a:t>Officers</a:t>
            </a:r>
            <a:r>
              <a:rPr lang="en-US" dirty="0"/>
              <a:t>. (2010). </a:t>
            </a:r>
            <a:r>
              <a:rPr lang="en-US" i="1" dirty="0"/>
              <a:t>Common core state standards </a:t>
            </a:r>
            <a:r>
              <a:rPr lang="en-US" dirty="0"/>
              <a:t>(</a:t>
            </a:r>
            <a:r>
              <a:rPr lang="en-US" i="1" dirty="0"/>
              <a:t>mathematics</a:t>
            </a:r>
            <a:r>
              <a:rPr lang="en-US" dirty="0"/>
              <a:t>). Washington, DC: </a:t>
            </a:r>
            <a:r>
              <a:rPr lang="en-US" dirty="0" smtClean="0"/>
              <a:t> Author.</a:t>
            </a:r>
          </a:p>
          <a:p>
            <a:r>
              <a:rPr lang="en-US" dirty="0" smtClean="0"/>
              <a:t>Nolan, E., Dixon, J., Roy, G., &amp; </a:t>
            </a:r>
            <a:r>
              <a:rPr lang="en-US" dirty="0" err="1" smtClean="0"/>
              <a:t>Andreasen</a:t>
            </a:r>
            <a:r>
              <a:rPr lang="en-US" dirty="0" smtClean="0"/>
              <a:t>, J. (2016). </a:t>
            </a:r>
            <a:r>
              <a:rPr lang="en-US" i="1" dirty="0" smtClean="0"/>
              <a:t>Making sense of mathematics for teaching: Grades 6-8. </a:t>
            </a:r>
            <a:r>
              <a:rPr lang="en-US" dirty="0" smtClean="0"/>
              <a:t>Bloomington, IN: Solution Tree.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716527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Chapter 1 and Chapter 2 from </a:t>
            </a:r>
            <a:r>
              <a:rPr lang="en-US" i="1" dirty="0" smtClean="0"/>
              <a:t>Mathematical Mindsets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Think about what you can do to change the ways students view mistakes. Make a list of examples to add to our discussion tomorrow. </a:t>
            </a:r>
          </a:p>
          <a:p>
            <a:pPr lvl="1"/>
            <a:r>
              <a:rPr lang="en-US" dirty="0" smtClean="0"/>
              <a:t>Three ways to celebrate mistakes </a:t>
            </a:r>
            <a:r>
              <a:rPr lang="en-US" smtClean="0"/>
              <a:t>in class: </a:t>
            </a:r>
            <a:r>
              <a:rPr lang="en-US" smtClean="0">
                <a:hlinkClick r:id="rId2"/>
              </a:rPr>
              <a:t>https://www.mindsetkit.org/topics/celebrate-mistakes/3-ways-to-celebrate-mistakes-in-class</a:t>
            </a:r>
            <a:endParaRPr lang="en-US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8</a:t>
            </a:r>
            <a:r>
              <a:rPr lang="en-US" dirty="0" smtClean="0"/>
              <a:t>:30 – 10:</a:t>
            </a:r>
            <a:r>
              <a:rPr lang="en-US" dirty="0"/>
              <a:t>0</a:t>
            </a:r>
            <a:r>
              <a:rPr lang="en-US" dirty="0" smtClean="0"/>
              <a:t>0 Introductions and The Power of Mindsets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10</a:t>
            </a:r>
            <a:r>
              <a:rPr lang="en-US" dirty="0">
                <a:solidFill>
                  <a:srgbClr val="FFFF00"/>
                </a:solidFill>
              </a:rPr>
              <a:t>:00</a:t>
            </a:r>
            <a:r>
              <a:rPr lang="en-US" dirty="0" smtClean="0">
                <a:solidFill>
                  <a:srgbClr val="FFFF00"/>
                </a:solidFill>
              </a:rPr>
              <a:t> – </a:t>
            </a:r>
            <a:r>
              <a:rPr lang="en-US" dirty="0">
                <a:solidFill>
                  <a:srgbClr val="FFFF00"/>
                </a:solidFill>
              </a:rPr>
              <a:t>10</a:t>
            </a:r>
            <a:r>
              <a:rPr lang="en-US" dirty="0" smtClean="0">
                <a:solidFill>
                  <a:srgbClr val="FFFF00"/>
                </a:solidFill>
              </a:rPr>
              <a:t>:30 Break/Reading Time</a:t>
            </a:r>
          </a:p>
          <a:p>
            <a:r>
              <a:rPr lang="en-US" dirty="0" smtClean="0"/>
              <a:t>10:30 </a:t>
            </a:r>
            <a:r>
              <a:rPr lang="en-US" dirty="0"/>
              <a:t>- </a:t>
            </a:r>
            <a:r>
              <a:rPr lang="en-US" dirty="0" smtClean="0"/>
              <a:t>10:45 </a:t>
            </a:r>
            <a:r>
              <a:rPr lang="en-US" dirty="0"/>
              <a:t>Math Process Standard: </a:t>
            </a:r>
            <a:r>
              <a:rPr lang="en-US" dirty="0" smtClean="0"/>
              <a:t>Representation</a:t>
            </a:r>
          </a:p>
          <a:p>
            <a:r>
              <a:rPr lang="en-US" dirty="0" smtClean="0"/>
              <a:t>10:45 </a:t>
            </a:r>
            <a:r>
              <a:rPr lang="en-US" dirty="0"/>
              <a:t>- 11:45</a:t>
            </a:r>
            <a:r>
              <a:rPr lang="en-US" dirty="0" smtClean="0"/>
              <a:t> Fraction Multiplication in context task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11</a:t>
            </a:r>
            <a:r>
              <a:rPr lang="en-US" dirty="0">
                <a:solidFill>
                  <a:srgbClr val="FFFF00"/>
                </a:solidFill>
              </a:rPr>
              <a:t>:45 - </a:t>
            </a:r>
            <a:r>
              <a:rPr lang="en-US" dirty="0" smtClean="0">
                <a:solidFill>
                  <a:srgbClr val="FFFF00"/>
                </a:solidFill>
              </a:rPr>
              <a:t>1:00 Lunch</a:t>
            </a:r>
          </a:p>
          <a:p>
            <a:r>
              <a:rPr lang="en-US" dirty="0" smtClean="0"/>
              <a:t>1:00 </a:t>
            </a:r>
            <a:r>
              <a:rPr lang="en-US" dirty="0"/>
              <a:t>- 1:45</a:t>
            </a:r>
            <a:r>
              <a:rPr lang="en-US" dirty="0" smtClean="0"/>
              <a:t> Fraction Multiplication in context task</a:t>
            </a:r>
          </a:p>
          <a:p>
            <a:r>
              <a:rPr lang="en-US" dirty="0" smtClean="0"/>
              <a:t>1</a:t>
            </a:r>
            <a:r>
              <a:rPr lang="en-US" dirty="0"/>
              <a:t>:45 - 2</a:t>
            </a:r>
            <a:r>
              <a:rPr lang="en-US" dirty="0" smtClean="0"/>
              <a:t>:15 </a:t>
            </a:r>
            <a:r>
              <a:rPr lang="en-US" dirty="0"/>
              <a:t>Connect to</a:t>
            </a:r>
            <a:r>
              <a:rPr lang="en-US" dirty="0" smtClean="0"/>
              <a:t> Mathematical Practices and Progression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2:15 </a:t>
            </a:r>
            <a:r>
              <a:rPr lang="en-US" dirty="0">
                <a:solidFill>
                  <a:srgbClr val="FFFF00"/>
                </a:solidFill>
              </a:rPr>
              <a:t>- 2</a:t>
            </a:r>
            <a:r>
              <a:rPr lang="en-US" dirty="0" smtClean="0">
                <a:solidFill>
                  <a:srgbClr val="FFFF00"/>
                </a:solidFill>
              </a:rPr>
              <a:t>:45 Break/Reading Time</a:t>
            </a:r>
          </a:p>
          <a:p>
            <a:r>
              <a:rPr lang="en-US" dirty="0" smtClean="0"/>
              <a:t>2:45 </a:t>
            </a:r>
            <a:r>
              <a:rPr lang="en-US" dirty="0"/>
              <a:t>-</a:t>
            </a:r>
            <a:r>
              <a:rPr lang="en-US" dirty="0" smtClean="0"/>
              <a:t> 4:00 Leftover pizza task in the classroom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81249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2-minute mixer</a:t>
            </a:r>
          </a:p>
          <a:p>
            <a:r>
              <a:rPr lang="en-US" dirty="0" smtClean="0"/>
              <a:t>Introductions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35519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As middle grades math teachers, what can we do to break the “middle school drop”?  How can we turn around a negative attitude and help students see the logic and beauty of the mathematics?  </a:t>
            </a:r>
            <a:endParaRPr lang="en-US" sz="24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75862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Mathematical mindsets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https://www.youtube.com/watch?v=bxrPy1fjVU4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Math Process Standard: Representation</a:t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5485" y="87738"/>
            <a:ext cx="4728065" cy="3546049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0443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Representation standard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Instructional programs from prekindergarten through grade 12 should enable all students to –</a:t>
            </a:r>
          </a:p>
          <a:p>
            <a:pPr lvl="1"/>
            <a:r>
              <a:rPr lang="en-US" sz="2000" dirty="0" smtClean="0"/>
              <a:t>Create and use representations to organize, record, and communicate mathematical ideas;</a:t>
            </a:r>
          </a:p>
          <a:p>
            <a:pPr lvl="1"/>
            <a:r>
              <a:rPr lang="en-US" sz="2000" dirty="0" smtClean="0"/>
              <a:t>Select, apply, and translate among mathematical representations to solve problems;</a:t>
            </a:r>
          </a:p>
          <a:p>
            <a:pPr lvl="1"/>
            <a:r>
              <a:rPr lang="en-US" sz="2000" dirty="0" smtClean="0"/>
              <a:t>Use representations to model and interpret physical, social, and mathematical phenomena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7087419" y="5563420"/>
            <a:ext cx="1550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(NCTM, 2000)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66881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Fraction multiplication task in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7638"/>
            <a:ext cx="7772400" cy="4263631"/>
          </a:xfrm>
        </p:spPr>
        <p:txBody>
          <a:bodyPr>
            <a:normAutofit fontScale="77500" lnSpcReduction="20000"/>
          </a:bodyPr>
          <a:lstStyle/>
          <a:p>
            <a:r>
              <a:rPr lang="en-US" sz="2353" dirty="0" smtClean="0"/>
              <a:t>Use a visual model to solve each problem so that the drawing represents the context of the problem. Do not simplify your answer. Then write an equation to model the situation.</a:t>
            </a:r>
          </a:p>
          <a:p>
            <a:pPr marL="982980" lvl="1" indent="-514350">
              <a:buFont typeface="+mj-lt"/>
              <a:buAutoNum type="arabicPeriod"/>
            </a:pPr>
            <a:r>
              <a:rPr lang="en-US" sz="3097" dirty="0" smtClean="0"/>
              <a:t>There is 2/3 of a pie left over. Jessica ate ¾ of the leftover pie. How much of a whole pie did Jessica eat?</a:t>
            </a:r>
          </a:p>
          <a:p>
            <a:pPr marL="982980" lvl="1" indent="-514350">
              <a:buNone/>
            </a:pPr>
            <a:endParaRPr lang="en-US" sz="3097" dirty="0" smtClean="0"/>
          </a:p>
          <a:p>
            <a:pPr marL="982980" lvl="1" indent="-514350">
              <a:buFont typeface="+mj-lt"/>
              <a:buAutoNum type="arabicPeriod"/>
            </a:pPr>
            <a:r>
              <a:rPr lang="en-US" sz="3097" dirty="0" smtClean="0"/>
              <a:t>Tisa brought ¾ of a pan of brownies to school. Her friends ate 2/3 of what she brought. How much of a pan of brownies did her friends eat?</a:t>
            </a:r>
          </a:p>
          <a:p>
            <a:pPr marL="982980" lvl="1" indent="-514350">
              <a:buNone/>
            </a:pPr>
            <a:endParaRPr lang="en-US" sz="3097" dirty="0" smtClean="0"/>
          </a:p>
          <a:p>
            <a:pPr marL="982980" lvl="1" indent="-514350">
              <a:buFont typeface="+mj-lt"/>
              <a:buAutoNum type="arabicPeriod"/>
            </a:pPr>
            <a:r>
              <a:rPr lang="en-US" sz="3097" dirty="0" smtClean="0"/>
              <a:t>The park measured 2/3 of a mile by ¾ of a mile. What fraction of a square mile is the park?</a:t>
            </a:r>
            <a:endParaRPr lang="en-US" sz="3097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Mathematical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25780" indent="-457200">
              <a:buFont typeface="+mj-lt"/>
              <a:buAutoNum type="arabicPeriod"/>
            </a:pPr>
            <a:r>
              <a:rPr lang="en-US" sz="2400" dirty="0" smtClean="0"/>
              <a:t>Make sense of problems and persevere in solving them.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2400" dirty="0" smtClean="0"/>
              <a:t>Reason abstractly and quantitatively.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2400" dirty="0" smtClean="0"/>
              <a:t>Construct viable arguments and critique the reasoning of others.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2400" dirty="0" smtClean="0"/>
              <a:t>Model with mathematics.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2400" dirty="0" smtClean="0"/>
              <a:t>Use appropriate tools strategically.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2400" dirty="0" smtClean="0"/>
              <a:t>Attend to precision.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2400" dirty="0" smtClean="0"/>
              <a:t>Look for and make use of structure.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2400" dirty="0" smtClean="0"/>
              <a:t>Look for and express regularity in repeated reasoning. 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212442" y="5671574"/>
            <a:ext cx="1605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(CCSSM, 2010)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Pop.thmx</Template>
  <TotalTime>1819</TotalTime>
  <Words>1014</Words>
  <Application>Microsoft Macintosh PowerPoint</Application>
  <PresentationFormat>On-screen Show (4:3)</PresentationFormat>
  <Paragraphs>95</Paragraphs>
  <Slides>18</Slides>
  <Notes>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Urban Pop</vt:lpstr>
      <vt:lpstr>MELT: Numbers, operations,  and meaning</vt:lpstr>
      <vt:lpstr>Agenda</vt:lpstr>
      <vt:lpstr>Introductions</vt:lpstr>
      <vt:lpstr>Reflect</vt:lpstr>
      <vt:lpstr>Mathematical mindsets video</vt:lpstr>
      <vt:lpstr>Math Process Standard: Representation </vt:lpstr>
      <vt:lpstr>Representation standard</vt:lpstr>
      <vt:lpstr>Fraction multiplication task in context</vt:lpstr>
      <vt:lpstr>Mathematical practices</vt:lpstr>
      <vt:lpstr>Mathematical practices</vt:lpstr>
      <vt:lpstr>Let’s practice writing a progression</vt:lpstr>
      <vt:lpstr>Sample progression</vt:lpstr>
      <vt:lpstr>Leftover pizza task</vt:lpstr>
      <vt:lpstr>Sixth-grade class</vt:lpstr>
      <vt:lpstr>TQE Process</vt:lpstr>
      <vt:lpstr>Group discussion</vt:lpstr>
      <vt:lpstr>references</vt:lpstr>
      <vt:lpstr>Homework</vt:lpstr>
    </vt:vector>
  </TitlesOfParts>
  <Company>Appalachian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MELT: Numbers, operations,  and meaning</dc:title>
  <dc:creator>Diana Moss</dc:creator>
  <cp:lastModifiedBy>Diana Moss</cp:lastModifiedBy>
  <cp:revision>15</cp:revision>
  <dcterms:created xsi:type="dcterms:W3CDTF">2017-06-09T13:47:07Z</dcterms:created>
  <dcterms:modified xsi:type="dcterms:W3CDTF">2017-06-09T13:54:10Z</dcterms:modified>
</cp:coreProperties>
</file>