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24" r:id="rId1"/>
  </p:sldMasterIdLst>
  <p:notesMasterIdLst>
    <p:notesMasterId r:id="rId22"/>
  </p:notesMasterIdLst>
  <p:sldIdLst>
    <p:sldId id="256" r:id="rId2"/>
    <p:sldId id="257" r:id="rId3"/>
    <p:sldId id="258" r:id="rId4"/>
    <p:sldId id="260" r:id="rId5"/>
    <p:sldId id="261" r:id="rId6"/>
    <p:sldId id="262" r:id="rId7"/>
    <p:sldId id="263" r:id="rId8"/>
    <p:sldId id="264" r:id="rId9"/>
    <p:sldId id="282" r:id="rId10"/>
    <p:sldId id="265" r:id="rId11"/>
    <p:sldId id="266" r:id="rId12"/>
    <p:sldId id="267" r:id="rId13"/>
    <p:sldId id="268" r:id="rId14"/>
    <p:sldId id="283" r:id="rId15"/>
    <p:sldId id="284" r:id="rId16"/>
    <p:sldId id="269" r:id="rId17"/>
    <p:sldId id="286" r:id="rId18"/>
    <p:sldId id="285" r:id="rId19"/>
    <p:sldId id="287" r:id="rId20"/>
    <p:sldId id="259"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94" d="100"/>
          <a:sy n="94" d="100"/>
        </p:scale>
        <p:origin x="-1136"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notesMaster" Target="notesMasters/notesMaster1.xml"/><Relationship Id="rId23" Type="http://schemas.openxmlformats.org/officeDocument/2006/relationships/printerSettings" Target="printerSettings/printerSettings1.bin"/><Relationship Id="rId24" Type="http://schemas.openxmlformats.org/officeDocument/2006/relationships/presProps" Target="presProps.xml"/><Relationship Id="rId25" Type="http://schemas.openxmlformats.org/officeDocument/2006/relationships/viewProps" Target="viewProps.xml"/><Relationship Id="rId26" Type="http://schemas.openxmlformats.org/officeDocument/2006/relationships/theme" Target="theme/theme1.xml"/><Relationship Id="rId27"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4462FEB-342E-DC4D-BE28-A0B1F89CF97A}" type="datetimeFigureOut">
              <a:rPr lang="en-US" smtClean="0"/>
              <a:pPr/>
              <a:t>6/25/17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6188606-3696-E240-A1C1-0E1CECB96BE8}" type="slidenum">
              <a:rPr lang="en-US" smtClean="0"/>
              <a:pPr/>
              <a:t>‹#›</a:t>
            </a:fld>
            <a:endParaRPr lang="en-US"/>
          </a:p>
        </p:txBody>
      </p:sp>
    </p:spTree>
    <p:extLst>
      <p:ext uri="{BB962C8B-B14F-4D97-AF65-F5344CB8AC3E}">
        <p14:creationId xmlns:p14="http://schemas.microsoft.com/office/powerpoint/2010/main" val="927287453"/>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Make a word cloud</a:t>
            </a:r>
            <a:r>
              <a:rPr lang="en-US" baseline="0" dirty="0" smtClean="0"/>
              <a:t> with everyone’s reasons. </a:t>
            </a:r>
            <a:endParaRPr lang="en-US" dirty="0"/>
          </a:p>
        </p:txBody>
      </p:sp>
      <p:sp>
        <p:nvSpPr>
          <p:cNvPr id="4" name="Slide Number Placeholder 3"/>
          <p:cNvSpPr>
            <a:spLocks noGrp="1"/>
          </p:cNvSpPr>
          <p:nvPr>
            <p:ph type="sldNum" sz="quarter" idx="10"/>
          </p:nvPr>
        </p:nvSpPr>
        <p:spPr/>
        <p:txBody>
          <a:bodyPr/>
          <a:lstStyle/>
          <a:p>
            <a:fld id="{E6188606-3696-E240-A1C1-0E1CECB96BE8}" type="slidenum">
              <a:rPr lang="en-US" smtClean="0"/>
              <a:pPr/>
              <a:t>3</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How do you personally feel about mathematics?  How does this affect your students’ learning of mathematics?</a:t>
            </a:r>
            <a:endParaRPr lang="en-US" dirty="0"/>
          </a:p>
        </p:txBody>
      </p:sp>
      <p:sp>
        <p:nvSpPr>
          <p:cNvPr id="4" name="Slide Number Placeholder 3"/>
          <p:cNvSpPr>
            <a:spLocks noGrp="1"/>
          </p:cNvSpPr>
          <p:nvPr>
            <p:ph type="sldNum" sz="quarter" idx="10"/>
          </p:nvPr>
        </p:nvSpPr>
        <p:spPr/>
        <p:txBody>
          <a:bodyPr/>
          <a:lstStyle/>
          <a:p>
            <a:fld id="{E6188606-3696-E240-A1C1-0E1CECB96BE8}" type="slidenum">
              <a:rPr lang="en-US" smtClean="0"/>
              <a:pPr/>
              <a:t>6</a:t>
            </a:fld>
            <a:endParaRPr lang="en-US"/>
          </a:p>
        </p:txBody>
      </p:sp>
    </p:spTree>
    <p:extLst>
      <p:ext uri="{BB962C8B-B14F-4D97-AF65-F5344CB8AC3E}">
        <p14:creationId xmlns:p14="http://schemas.microsoft.com/office/powerpoint/2010/main" val="39042449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Ratios</a:t>
            </a:r>
            <a:r>
              <a:rPr lang="en-US" baseline="0" dirty="0" smtClean="0"/>
              <a:t> and proportional reasoning task</a:t>
            </a:r>
            <a:endParaRPr lang="en-US" dirty="0"/>
          </a:p>
        </p:txBody>
      </p:sp>
      <p:sp>
        <p:nvSpPr>
          <p:cNvPr id="4" name="Slide Number Placeholder 3"/>
          <p:cNvSpPr>
            <a:spLocks noGrp="1"/>
          </p:cNvSpPr>
          <p:nvPr>
            <p:ph type="sldNum" sz="quarter" idx="10"/>
          </p:nvPr>
        </p:nvSpPr>
        <p:spPr/>
        <p:txBody>
          <a:bodyPr/>
          <a:lstStyle/>
          <a:p>
            <a:fld id="{E6188606-3696-E240-A1C1-0E1CECB96BE8}" type="slidenum">
              <a:rPr lang="en-US" smtClean="0"/>
              <a:pPr/>
              <a:t>7</a:t>
            </a:fld>
            <a:endParaRPr lang="en-US"/>
          </a:p>
        </p:txBody>
      </p:sp>
    </p:spTree>
    <p:extLst>
      <p:ext uri="{BB962C8B-B14F-4D97-AF65-F5344CB8AC3E}">
        <p14:creationId xmlns:p14="http://schemas.microsoft.com/office/powerpoint/2010/main" val="230017469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6188606-3696-E240-A1C1-0E1CECB96BE8}" type="slidenum">
              <a:rPr lang="en-US" smtClean="0"/>
              <a:pPr/>
              <a:t>11</a:t>
            </a:fld>
            <a:endParaRPr lang="en-US"/>
          </a:p>
        </p:txBody>
      </p:sp>
    </p:spTree>
    <p:extLst>
      <p:ext uri="{BB962C8B-B14F-4D97-AF65-F5344CB8AC3E}">
        <p14:creationId xmlns:p14="http://schemas.microsoft.com/office/powerpoint/2010/main" val="393889751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6188606-3696-E240-A1C1-0E1CECB96BE8}" type="slidenum">
              <a:rPr lang="en-US" smtClean="0"/>
              <a:pPr/>
              <a:t>12</a:t>
            </a:fld>
            <a:endParaRPr lang="en-US"/>
          </a:p>
        </p:txBody>
      </p:sp>
    </p:spTree>
    <p:extLst>
      <p:ext uri="{BB962C8B-B14F-4D97-AF65-F5344CB8AC3E}">
        <p14:creationId xmlns:p14="http://schemas.microsoft.com/office/powerpoint/2010/main" val="26718089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Practice developing and evaluating a mathematical argument.  Present solutions and discuss using whole</a:t>
            </a:r>
            <a:r>
              <a:rPr lang="en-US" baseline="0" dirty="0" smtClean="0"/>
              <a:t> class discussion.</a:t>
            </a:r>
            <a:endParaRPr lang="en-US" dirty="0"/>
          </a:p>
        </p:txBody>
      </p:sp>
      <p:sp>
        <p:nvSpPr>
          <p:cNvPr id="4" name="Slide Number Placeholder 3"/>
          <p:cNvSpPr>
            <a:spLocks noGrp="1"/>
          </p:cNvSpPr>
          <p:nvPr>
            <p:ph type="sldNum" sz="quarter" idx="10"/>
          </p:nvPr>
        </p:nvSpPr>
        <p:spPr/>
        <p:txBody>
          <a:bodyPr/>
          <a:lstStyle/>
          <a:p>
            <a:fld id="{E6188606-3696-E240-A1C1-0E1CECB96BE8}" type="slidenum">
              <a:rPr lang="en-US" smtClean="0"/>
              <a:pPr/>
              <a:t>13</a:t>
            </a:fld>
            <a:endParaRPr lang="en-US"/>
          </a:p>
        </p:txBody>
      </p:sp>
    </p:spTree>
    <p:extLst>
      <p:ext uri="{BB962C8B-B14F-4D97-AF65-F5344CB8AC3E}">
        <p14:creationId xmlns:p14="http://schemas.microsoft.com/office/powerpoint/2010/main" val="22734637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800600" y="4624668"/>
            <a:ext cx="4038600" cy="933450"/>
          </a:xfrm>
        </p:spPr>
        <p:txBody>
          <a:bodyPr>
            <a:normAutofit/>
          </a:bodyPr>
          <a:lstStyle>
            <a:lvl1pPr>
              <a:defRPr sz="2800"/>
            </a:lvl1pPr>
          </a:lstStyle>
          <a:p>
            <a:r>
              <a:rPr lang="en-US" smtClean="0"/>
              <a:t>Click to edit Master title style</a:t>
            </a:r>
            <a:endParaRPr/>
          </a:p>
        </p:txBody>
      </p:sp>
      <p:sp>
        <p:nvSpPr>
          <p:cNvPr id="3" name="Subtitle 2"/>
          <p:cNvSpPr>
            <a:spLocks noGrp="1"/>
          </p:cNvSpPr>
          <p:nvPr>
            <p:ph type="subTitle" idx="1"/>
          </p:nvPr>
        </p:nvSpPr>
        <p:spPr>
          <a:xfrm>
            <a:off x="4800600" y="5562599"/>
            <a:ext cx="4038600" cy="748553"/>
          </a:xfrm>
        </p:spPr>
        <p:txBody>
          <a:bodyPr>
            <a:normAutofit/>
          </a:bodyPr>
          <a:lstStyle>
            <a:lvl1pPr marL="0" indent="0" algn="l">
              <a:spcBef>
                <a:spcPts val="300"/>
              </a:spcBef>
              <a:buNone/>
              <a:defRPr sz="1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a:xfrm>
            <a:off x="4800600" y="6425640"/>
            <a:ext cx="1232647" cy="365125"/>
          </a:xfrm>
        </p:spPr>
        <p:txBody>
          <a:bodyPr/>
          <a:lstStyle>
            <a:lvl1pPr algn="l">
              <a:defRPr/>
            </a:lvl1pPr>
          </a:lstStyle>
          <a:p>
            <a:fld id="{8E36636D-D922-432D-A958-524484B5923D}" type="datetimeFigureOut">
              <a:rPr lang="en-US" smtClean="0"/>
              <a:pPr/>
              <a:t>6/25/17</a:t>
            </a:fld>
            <a:endParaRPr lang="en-US"/>
          </a:p>
        </p:txBody>
      </p:sp>
      <p:sp>
        <p:nvSpPr>
          <p:cNvPr id="5" name="Footer Placeholder 4"/>
          <p:cNvSpPr>
            <a:spLocks noGrp="1"/>
          </p:cNvSpPr>
          <p:nvPr>
            <p:ph type="ftr" sz="quarter" idx="11"/>
          </p:nvPr>
        </p:nvSpPr>
        <p:spPr>
          <a:xfrm>
            <a:off x="6311153" y="6425640"/>
            <a:ext cx="2617694" cy="365125"/>
          </a:xfrm>
        </p:spPr>
        <p:txBody>
          <a:bodyPr/>
          <a:lstStyle>
            <a:lvl1pPr algn="r">
              <a:defRPr/>
            </a:lvl1pPr>
          </a:lstStyle>
          <a:p>
            <a:endParaRPr lang="en-US"/>
          </a:p>
        </p:txBody>
      </p:sp>
      <p:sp>
        <p:nvSpPr>
          <p:cNvPr id="7" name="Rectangle 6"/>
          <p:cNvSpPr/>
          <p:nvPr/>
        </p:nvSpPr>
        <p:spPr>
          <a:xfrm>
            <a:off x="282575" y="228600"/>
            <a:ext cx="4235450" cy="4187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4624388" y="2377440"/>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15" name="TextBox 14"/>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
        <p:nvSpPr>
          <p:cNvPr id="11" name="Rectangle 10"/>
          <p:cNvSpPr/>
          <p:nvPr/>
        </p:nvSpPr>
        <p:spPr>
          <a:xfrm>
            <a:off x="4624388" y="228600"/>
            <a:ext cx="2057400" cy="2039112"/>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6802438" y="2377440"/>
            <a:ext cx="2057400" cy="203911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4 Content">
    <p:spTree>
      <p:nvGrpSpPr>
        <p:cNvPr id="1" name=""/>
        <p:cNvGrpSpPr/>
        <p:nvPr/>
      </p:nvGrpSpPr>
      <p:grpSpPr>
        <a:xfrm>
          <a:off x="0" y="0"/>
          <a:ext cx="0" cy="0"/>
          <a:chOff x="0" y="0"/>
          <a:chExt cx="0" cy="0"/>
        </a:xfrm>
      </p:grpSpPr>
      <p:sp>
        <p:nvSpPr>
          <p:cNvPr id="8" name="Rectangle 7"/>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5" name="Date Placeholder 4"/>
          <p:cNvSpPr>
            <a:spLocks noGrp="1"/>
          </p:cNvSpPr>
          <p:nvPr>
            <p:ph type="dt" sz="half" idx="10"/>
          </p:nvPr>
        </p:nvSpPr>
        <p:spPr/>
        <p:txBody>
          <a:bodyPr/>
          <a:lstStyle/>
          <a:p>
            <a:fld id="{8E36636D-D922-432D-A958-524484B5923D}" type="datetimeFigureOut">
              <a:rPr lang="en-US" smtClean="0"/>
              <a:pPr/>
              <a:t>6/25/17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28FB93-0A08-4E7D-8E63-9EFA29F1E093}" type="slidenum">
              <a:rPr lang="en-US" smtClean="0"/>
              <a:pPr/>
              <a:t>‹#›</a:t>
            </a:fld>
            <a:endParaRPr lang="en-US"/>
          </a:p>
        </p:txBody>
      </p:sp>
      <p:sp>
        <p:nvSpPr>
          <p:cNvPr id="12" name="Content Placeholder 2"/>
          <p:cNvSpPr>
            <a:spLocks noGrp="1"/>
          </p:cNvSpPr>
          <p:nvPr>
            <p:ph sz="half" idx="17"/>
          </p:nvPr>
        </p:nvSpPr>
        <p:spPr>
          <a:xfrm>
            <a:off x="502920" y="1985963"/>
            <a:ext cx="3657413"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4" name="Content Placeholder 2"/>
          <p:cNvSpPr>
            <a:spLocks noGrp="1"/>
          </p:cNvSpPr>
          <p:nvPr>
            <p:ph sz="half" idx="18"/>
          </p:nvPr>
        </p:nvSpPr>
        <p:spPr>
          <a:xfrm>
            <a:off x="502920" y="4164965"/>
            <a:ext cx="3657413"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5" name="Content Placeholder 2"/>
          <p:cNvSpPr>
            <a:spLocks noGrp="1"/>
          </p:cNvSpPr>
          <p:nvPr>
            <p:ph sz="half" idx="1"/>
          </p:nvPr>
        </p:nvSpPr>
        <p:spPr>
          <a:xfrm>
            <a:off x="4410075" y="1985963"/>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6" name="Content Placeholder 2"/>
          <p:cNvSpPr>
            <a:spLocks noGrp="1"/>
          </p:cNvSpPr>
          <p:nvPr>
            <p:ph sz="half" idx="16"/>
          </p:nvPr>
        </p:nvSpPr>
        <p:spPr>
          <a:xfrm>
            <a:off x="4410075" y="4169664"/>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6" name="Rectangle 5"/>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TextBox 7"/>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8E36636D-D922-432D-A958-524484B5923D}" type="datetimeFigureOut">
              <a:rPr lang="en-US" smtClean="0"/>
              <a:pPr/>
              <a:t>6/25/17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F28FB93-0A08-4E7D-8E63-9EFA29F1E093}"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
        <p:nvSpPr>
          <p:cNvPr id="5" name="Rectangle 4"/>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Date Placeholder 1"/>
          <p:cNvSpPr>
            <a:spLocks noGrp="1"/>
          </p:cNvSpPr>
          <p:nvPr>
            <p:ph type="dt" sz="half" idx="10"/>
          </p:nvPr>
        </p:nvSpPr>
        <p:spPr/>
        <p:txBody>
          <a:bodyPr/>
          <a:lstStyle/>
          <a:p>
            <a:fld id="{8E36636D-D922-432D-A958-524484B5923D}" type="datetimeFigureOut">
              <a:rPr lang="en-US" smtClean="0"/>
              <a:pPr/>
              <a:t>6/25/17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F28FB93-0A08-4E7D-8E63-9EFA29F1E093}" type="slidenum">
              <a:rPr lang="en-US" smtClean="0"/>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282575" y="228600"/>
            <a:ext cx="3451225"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80555" y="2571750"/>
            <a:ext cx="3255264" cy="1162050"/>
          </a:xfrm>
        </p:spPr>
        <p:txBody>
          <a:bodyPr anchor="b">
            <a:normAutofit/>
          </a:bodyPr>
          <a:lstStyle>
            <a:lvl1pPr algn="l">
              <a:defRPr sz="2600" b="0">
                <a:solidFill>
                  <a:schemeClr val="bg1"/>
                </a:solidFill>
              </a:defRPr>
            </a:lvl1pPr>
          </a:lstStyle>
          <a:p>
            <a:r>
              <a:rPr lang="en-US" smtClean="0"/>
              <a:t>Click to edit Master title style</a:t>
            </a:r>
            <a:endParaRPr/>
          </a:p>
        </p:txBody>
      </p:sp>
      <p:sp>
        <p:nvSpPr>
          <p:cNvPr id="3" name="Content Placeholder 2"/>
          <p:cNvSpPr>
            <a:spLocks noGrp="1"/>
          </p:cNvSpPr>
          <p:nvPr>
            <p:ph idx="1"/>
          </p:nvPr>
        </p:nvSpPr>
        <p:spPr>
          <a:xfrm>
            <a:off x="4168775" y="273050"/>
            <a:ext cx="4597399" cy="5853113"/>
          </a:xfrm>
        </p:spPr>
        <p:txBody>
          <a:bodyPr>
            <a:normAutofit/>
          </a:bodyPr>
          <a:lstStyle>
            <a:lvl1pPr>
              <a:defRPr sz="1800"/>
            </a:lvl1pPr>
            <a:lvl2pPr>
              <a:defRPr sz="18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Text Placeholder 3"/>
          <p:cNvSpPr>
            <a:spLocks noGrp="1"/>
          </p:cNvSpPr>
          <p:nvPr>
            <p:ph type="body" sz="half" idx="2"/>
          </p:nvPr>
        </p:nvSpPr>
        <p:spPr>
          <a:xfrm>
            <a:off x="381093" y="3733800"/>
            <a:ext cx="3255264" cy="2392363"/>
          </a:xfrm>
        </p:spPr>
        <p:txBody>
          <a:bodyPr/>
          <a:lstStyle>
            <a:lvl1pPr marL="0" indent="0">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7391399" y="6423585"/>
            <a:ext cx="1537447" cy="365125"/>
          </a:xfrm>
        </p:spPr>
        <p:txBody>
          <a:bodyPr/>
          <a:lstStyle/>
          <a:p>
            <a:fld id="{8E36636D-D922-432D-A958-524484B5923D}" type="datetimeFigureOut">
              <a:rPr lang="en-US" smtClean="0"/>
              <a:pPr/>
              <a:t>6/25/17</a:t>
            </a:fld>
            <a:endParaRPr lang="en-US"/>
          </a:p>
        </p:txBody>
      </p:sp>
      <p:sp>
        <p:nvSpPr>
          <p:cNvPr id="6" name="Footer Placeholder 5"/>
          <p:cNvSpPr>
            <a:spLocks noGrp="1"/>
          </p:cNvSpPr>
          <p:nvPr>
            <p:ph type="ftr" sz="quarter" idx="11"/>
          </p:nvPr>
        </p:nvSpPr>
        <p:spPr>
          <a:xfrm>
            <a:off x="3859305" y="6423585"/>
            <a:ext cx="3316941" cy="365125"/>
          </a:xfrm>
        </p:spPr>
        <p:txBody>
          <a:bodyPr/>
          <a:lstStyle/>
          <a:p>
            <a:endParaRPr lang="en-US"/>
          </a:p>
        </p:txBody>
      </p:sp>
      <p:sp>
        <p:nvSpPr>
          <p:cNvPr id="9" name="TextBox 8"/>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169404" y="3124200"/>
            <a:ext cx="3898272" cy="871538"/>
          </a:xfrm>
        </p:spPr>
        <p:txBody>
          <a:bodyPr anchor="b">
            <a:normAutofit/>
          </a:bodyPr>
          <a:lstStyle>
            <a:lvl1pPr algn="l">
              <a:defRPr sz="2600" b="0"/>
            </a:lvl1pPr>
          </a:lstStyle>
          <a:p>
            <a:r>
              <a:rPr lang="en-US" smtClean="0"/>
              <a:t>Click to edit Master title style</a:t>
            </a:r>
            <a:endParaRPr/>
          </a:p>
        </p:txBody>
      </p:sp>
      <p:sp>
        <p:nvSpPr>
          <p:cNvPr id="3" name="Picture Placeholder 2"/>
          <p:cNvSpPr>
            <a:spLocks noGrp="1"/>
          </p:cNvSpPr>
          <p:nvPr>
            <p:ph type="pic" idx="1"/>
          </p:nvPr>
        </p:nvSpPr>
        <p:spPr>
          <a:xfrm>
            <a:off x="277906" y="228600"/>
            <a:ext cx="3460658" cy="634523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4" name="Text Placeholder 3"/>
          <p:cNvSpPr>
            <a:spLocks noGrp="1"/>
          </p:cNvSpPr>
          <p:nvPr>
            <p:ph type="body" sz="half" idx="2"/>
          </p:nvPr>
        </p:nvSpPr>
        <p:spPr>
          <a:xfrm>
            <a:off x="4169404" y="3995737"/>
            <a:ext cx="3898272" cy="214788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7391399" y="6423585"/>
            <a:ext cx="1537447" cy="365125"/>
          </a:xfrm>
        </p:spPr>
        <p:txBody>
          <a:bodyPr/>
          <a:lstStyle/>
          <a:p>
            <a:fld id="{8E36636D-D922-432D-A958-524484B5923D}" type="datetimeFigureOut">
              <a:rPr lang="en-US" smtClean="0"/>
              <a:pPr/>
              <a:t>6/25/17</a:t>
            </a:fld>
            <a:endParaRPr lang="en-US"/>
          </a:p>
        </p:txBody>
      </p:sp>
      <p:sp>
        <p:nvSpPr>
          <p:cNvPr id="6" name="Footer Placeholder 5"/>
          <p:cNvSpPr>
            <a:spLocks noGrp="1"/>
          </p:cNvSpPr>
          <p:nvPr>
            <p:ph type="ftr" sz="quarter" idx="11"/>
          </p:nvPr>
        </p:nvSpPr>
        <p:spPr>
          <a:xfrm>
            <a:off x="4191000" y="6423585"/>
            <a:ext cx="3005138" cy="365125"/>
          </a:xfrm>
        </p:spPr>
        <p:txBody>
          <a:bodyPr/>
          <a:lstStyle/>
          <a:p>
            <a:endParaRPr lang="en-US"/>
          </a:p>
        </p:txBody>
      </p:sp>
      <p:sp>
        <p:nvSpPr>
          <p:cNvPr id="7" name="Slide Number Placeholder 6"/>
          <p:cNvSpPr>
            <a:spLocks noGrp="1"/>
          </p:cNvSpPr>
          <p:nvPr>
            <p:ph type="sldNum" sz="quarter" idx="12"/>
          </p:nvPr>
        </p:nvSpPr>
        <p:spPr/>
        <p:txBody>
          <a:bodyPr/>
          <a:lstStyle/>
          <a:p>
            <a:fld id="{DF28FB93-0A08-4E7D-8E63-9EFA29F1E093}" type="slidenum">
              <a:rPr lang="en-US" smtClean="0"/>
              <a:pPr/>
              <a:t>‹#›</a:t>
            </a:fld>
            <a:endParaRPr lang="en-US"/>
          </a:p>
        </p:txBody>
      </p:sp>
      <p:sp>
        <p:nvSpPr>
          <p:cNvPr id="10" name="TextBox 9"/>
          <p:cNvSpPr txBox="1"/>
          <p:nvPr/>
        </p:nvSpPr>
        <p:spPr>
          <a:xfrm>
            <a:off x="3990110" y="3370730"/>
            <a:ext cx="220568" cy="369332"/>
          </a:xfrm>
          <a:prstGeom prst="rect">
            <a:avLst/>
          </a:prstGeom>
          <a:noFill/>
        </p:spPr>
        <p:txBody>
          <a:bodyPr wrap="square" lIns="0" tIns="0" rIns="0" bIns="0" rtlCol="0">
            <a:spAutoFit/>
          </a:bodyPr>
          <a:lstStyle/>
          <a:p>
            <a:r>
              <a:rPr sz="2400" b="1" baseline="0">
                <a:solidFill>
                  <a:schemeClr val="accent1">
                    <a:lumMod val="60000"/>
                    <a:lumOff val="40000"/>
                  </a:schemeClr>
                </a:solidFill>
              </a:rPr>
              <a:t>+ </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sp>
        <p:nvSpPr>
          <p:cNvPr id="2" name="Title 1"/>
          <p:cNvSpPr>
            <a:spLocks noGrp="1"/>
          </p:cNvSpPr>
          <p:nvPr>
            <p:ph type="title"/>
          </p:nvPr>
        </p:nvSpPr>
        <p:spPr>
          <a:xfrm>
            <a:off x="506505" y="4424082"/>
            <a:ext cx="6191157" cy="833718"/>
          </a:xfrm>
        </p:spPr>
        <p:txBody>
          <a:bodyPr anchor="b">
            <a:normAutofit/>
          </a:bodyPr>
          <a:lstStyle>
            <a:lvl1pPr algn="l">
              <a:defRPr sz="2600" b="0"/>
            </a:lvl1pPr>
          </a:lstStyle>
          <a:p>
            <a:r>
              <a:rPr lang="en-US" smtClean="0"/>
              <a:t>Click to edit Master title style</a:t>
            </a:r>
            <a:endParaRPr/>
          </a:p>
        </p:txBody>
      </p:sp>
      <p:sp>
        <p:nvSpPr>
          <p:cNvPr id="3" name="Picture Placeholder 2"/>
          <p:cNvSpPr>
            <a:spLocks noGrp="1"/>
          </p:cNvSpPr>
          <p:nvPr>
            <p:ph type="pic" idx="1"/>
          </p:nvPr>
        </p:nvSpPr>
        <p:spPr>
          <a:xfrm>
            <a:off x="277905" y="228600"/>
            <a:ext cx="6378389" cy="418795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4" name="Text Placeholder 3"/>
          <p:cNvSpPr>
            <a:spLocks noGrp="1"/>
          </p:cNvSpPr>
          <p:nvPr>
            <p:ph type="body" sz="half" idx="2"/>
          </p:nvPr>
        </p:nvSpPr>
        <p:spPr>
          <a:xfrm>
            <a:off x="506505" y="5257799"/>
            <a:ext cx="6191157" cy="885825"/>
          </a:xfrm>
        </p:spPr>
        <p:txBody>
          <a:bodyPr/>
          <a:lstStyle>
            <a:lvl1pPr marL="0" indent="0">
              <a:spcBef>
                <a:spcPts val="3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E36636D-D922-432D-A958-524484B5923D}" type="datetimeFigureOut">
              <a:rPr lang="en-US" smtClean="0"/>
              <a:pPr/>
              <a:t>6/25/17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28FB93-0A08-4E7D-8E63-9EFA29F1E093}" type="slidenum">
              <a:rPr lang="en-US" smtClean="0"/>
              <a:pPr/>
              <a:t>‹#›</a:t>
            </a:fld>
            <a:endParaRPr lang="en-US"/>
          </a:p>
        </p:txBody>
      </p:sp>
      <p:sp>
        <p:nvSpPr>
          <p:cNvPr id="8" name="Rectangle 7"/>
          <p:cNvSpPr/>
          <p:nvPr/>
        </p:nvSpPr>
        <p:spPr>
          <a:xfrm>
            <a:off x="6802438" y="228600"/>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Rectangle 8"/>
          <p:cNvSpPr/>
          <p:nvPr/>
        </p:nvSpPr>
        <p:spPr>
          <a:xfrm>
            <a:off x="6802438" y="2377440"/>
            <a:ext cx="2057400" cy="20391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327212" y="4632792"/>
            <a:ext cx="220568" cy="369332"/>
          </a:xfrm>
          <a:prstGeom prst="rect">
            <a:avLst/>
          </a:prstGeom>
          <a:noFill/>
        </p:spPr>
        <p:txBody>
          <a:bodyPr wrap="square" lIns="0" tIns="0" rIns="0" bIns="0" rtlCol="0">
            <a:spAutoFit/>
          </a:bodyPr>
          <a:lstStyle/>
          <a:p>
            <a:r>
              <a:rPr sz="2400" b="1" baseline="0">
                <a:solidFill>
                  <a:schemeClr val="accent1">
                    <a:lumMod val="60000"/>
                    <a:lumOff val="40000"/>
                  </a:schemeClr>
                </a:solidFill>
              </a:rPr>
              <a:t>+ </a:t>
            </a: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2 Pictures with Caption">
    <p:spTree>
      <p:nvGrpSpPr>
        <p:cNvPr id="1" name=""/>
        <p:cNvGrpSpPr/>
        <p:nvPr/>
      </p:nvGrpSpPr>
      <p:grpSpPr>
        <a:xfrm>
          <a:off x="0" y="0"/>
          <a:ext cx="0" cy="0"/>
          <a:chOff x="0" y="0"/>
          <a:chExt cx="0" cy="0"/>
        </a:xfrm>
      </p:grpSpPr>
      <p:sp>
        <p:nvSpPr>
          <p:cNvPr id="8" name="Rectangle 7"/>
          <p:cNvSpPr/>
          <p:nvPr/>
        </p:nvSpPr>
        <p:spPr>
          <a:xfrm>
            <a:off x="282574" y="228600"/>
            <a:ext cx="6387167"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80554" y="2571750"/>
            <a:ext cx="6181611" cy="1162050"/>
          </a:xfrm>
        </p:spPr>
        <p:txBody>
          <a:bodyPr anchor="b">
            <a:normAutofit/>
          </a:bodyPr>
          <a:lstStyle>
            <a:lvl1pPr algn="l">
              <a:defRPr sz="2600" b="0">
                <a:solidFill>
                  <a:schemeClr val="bg1"/>
                </a:solidFill>
              </a:defRPr>
            </a:lvl1pPr>
          </a:lstStyle>
          <a:p>
            <a:r>
              <a:rPr lang="en-US" smtClean="0"/>
              <a:t>Click to edit Master title style</a:t>
            </a:r>
            <a:endParaRPr/>
          </a:p>
        </p:txBody>
      </p:sp>
      <p:sp>
        <p:nvSpPr>
          <p:cNvPr id="4" name="Text Placeholder 3"/>
          <p:cNvSpPr>
            <a:spLocks noGrp="1"/>
          </p:cNvSpPr>
          <p:nvPr>
            <p:ph type="body" sz="half" idx="2"/>
          </p:nvPr>
        </p:nvSpPr>
        <p:spPr>
          <a:xfrm>
            <a:off x="381094" y="3733800"/>
            <a:ext cx="6179566" cy="2392363"/>
          </a:xfrm>
        </p:spPr>
        <p:txBody>
          <a:bodyPr/>
          <a:lstStyle>
            <a:lvl1pPr marL="0" indent="0">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5212262" y="6235607"/>
            <a:ext cx="1348398" cy="365125"/>
          </a:xfrm>
        </p:spPr>
        <p:txBody>
          <a:bodyPr/>
          <a:lstStyle>
            <a:lvl1pPr>
              <a:defRPr>
                <a:solidFill>
                  <a:schemeClr val="bg1"/>
                </a:solidFill>
              </a:defRPr>
            </a:lvl1pPr>
          </a:lstStyle>
          <a:p>
            <a:fld id="{8E36636D-D922-432D-A958-524484B5923D}" type="datetimeFigureOut">
              <a:rPr lang="en-US" smtClean="0"/>
              <a:pPr/>
              <a:t>6/25/17</a:t>
            </a:fld>
            <a:endParaRPr lang="en-US"/>
          </a:p>
        </p:txBody>
      </p:sp>
      <p:sp>
        <p:nvSpPr>
          <p:cNvPr id="6" name="Footer Placeholder 5"/>
          <p:cNvSpPr>
            <a:spLocks noGrp="1"/>
          </p:cNvSpPr>
          <p:nvPr>
            <p:ph type="ftr" sz="quarter" idx="11"/>
          </p:nvPr>
        </p:nvSpPr>
        <p:spPr>
          <a:xfrm>
            <a:off x="381095" y="6235607"/>
            <a:ext cx="4648105" cy="365125"/>
          </a:xfrm>
        </p:spPr>
        <p:txBody>
          <a:bodyPr/>
          <a:lstStyle>
            <a:lvl1pPr>
              <a:defRPr>
                <a:solidFill>
                  <a:schemeClr val="bg1"/>
                </a:solidFill>
              </a:defRPr>
            </a:lvl1pPr>
          </a:lstStyle>
          <a:p>
            <a:endParaRPr lang="en-US"/>
          </a:p>
        </p:txBody>
      </p:sp>
      <p:sp>
        <p:nvSpPr>
          <p:cNvPr id="7" name="Slide Number Placeholder 6"/>
          <p:cNvSpPr>
            <a:spLocks noGrp="1"/>
          </p:cNvSpPr>
          <p:nvPr>
            <p:ph type="sldNum" sz="quarter" idx="12"/>
          </p:nvPr>
        </p:nvSpPr>
        <p:spPr/>
        <p:txBody>
          <a:bodyPr/>
          <a:lstStyle/>
          <a:p>
            <a:fld id="{DF28FB93-0A08-4E7D-8E63-9EFA29F1E093}" type="slidenum">
              <a:rPr lang="en-US" smtClean="0"/>
              <a:pPr/>
              <a:t>‹#›</a:t>
            </a:fld>
            <a:endParaRPr lang="en-US"/>
          </a:p>
        </p:txBody>
      </p:sp>
      <p:sp>
        <p:nvSpPr>
          <p:cNvPr id="9" name="TextBox 8"/>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
        <p:nvSpPr>
          <p:cNvPr id="10" name="Rectangle 9"/>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Picture Placeholder 12"/>
          <p:cNvSpPr>
            <a:spLocks noGrp="1"/>
          </p:cNvSpPr>
          <p:nvPr>
            <p:ph type="pic" sz="quarter" idx="13"/>
          </p:nvPr>
        </p:nvSpPr>
        <p:spPr>
          <a:xfrm>
            <a:off x="6802438" y="2374940"/>
            <a:ext cx="2057400" cy="2039112"/>
          </a:xfrm>
        </p:spPr>
        <p:txBody>
          <a:bodyPr/>
          <a:lstStyle>
            <a:lvl1pPr>
              <a:buNone/>
              <a:defRPr/>
            </a:lvl1pPr>
          </a:lstStyle>
          <a:p>
            <a:r>
              <a:rPr lang="en-US" smtClean="0"/>
              <a:t>Click icon to add picture</a:t>
            </a:r>
            <a:endParaRPr/>
          </a:p>
        </p:txBody>
      </p:sp>
      <p:sp>
        <p:nvSpPr>
          <p:cNvPr id="13" name="Picture Placeholder 12"/>
          <p:cNvSpPr>
            <a:spLocks noGrp="1"/>
          </p:cNvSpPr>
          <p:nvPr>
            <p:ph type="pic" sz="quarter" idx="14"/>
          </p:nvPr>
        </p:nvSpPr>
        <p:spPr>
          <a:xfrm>
            <a:off x="6802438" y="4535424"/>
            <a:ext cx="2057400" cy="2039112"/>
          </a:xfrm>
        </p:spPr>
        <p:txBody>
          <a:bodyPr/>
          <a:lstStyle>
            <a:lvl1pPr>
              <a:buNone/>
              <a:defRPr/>
            </a:lvl1pPr>
          </a:lstStyle>
          <a:p>
            <a:r>
              <a:rPr lang="en-US" smtClean="0"/>
              <a:t>Click icon to add picture</a:t>
            </a:r>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3 Pictures with Caption">
    <p:spTree>
      <p:nvGrpSpPr>
        <p:cNvPr id="1" name=""/>
        <p:cNvGrpSpPr/>
        <p:nvPr/>
      </p:nvGrpSpPr>
      <p:grpSpPr>
        <a:xfrm>
          <a:off x="0" y="0"/>
          <a:ext cx="0" cy="0"/>
          <a:chOff x="0" y="0"/>
          <a:chExt cx="0" cy="0"/>
        </a:xfrm>
      </p:grpSpPr>
      <p:sp>
        <p:nvSpPr>
          <p:cNvPr id="8" name="Rectangle 7"/>
          <p:cNvSpPr/>
          <p:nvPr/>
        </p:nvSpPr>
        <p:spPr>
          <a:xfrm>
            <a:off x="282575" y="228600"/>
            <a:ext cx="4235450"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80554" y="2571750"/>
            <a:ext cx="4016633" cy="1162050"/>
          </a:xfrm>
        </p:spPr>
        <p:txBody>
          <a:bodyPr anchor="b">
            <a:normAutofit/>
          </a:bodyPr>
          <a:lstStyle>
            <a:lvl1pPr algn="l">
              <a:defRPr sz="2600" b="0">
                <a:solidFill>
                  <a:schemeClr val="bg1"/>
                </a:solidFill>
              </a:defRPr>
            </a:lvl1pPr>
          </a:lstStyle>
          <a:p>
            <a:r>
              <a:rPr lang="en-US" smtClean="0"/>
              <a:t>Click to edit Master title style</a:t>
            </a:r>
            <a:endParaRPr/>
          </a:p>
        </p:txBody>
      </p:sp>
      <p:sp>
        <p:nvSpPr>
          <p:cNvPr id="4" name="Text Placeholder 3"/>
          <p:cNvSpPr>
            <a:spLocks noGrp="1"/>
          </p:cNvSpPr>
          <p:nvPr>
            <p:ph type="body" sz="half" idx="2"/>
          </p:nvPr>
        </p:nvSpPr>
        <p:spPr>
          <a:xfrm>
            <a:off x="381094" y="3733800"/>
            <a:ext cx="4015304" cy="2392363"/>
          </a:xfrm>
        </p:spPr>
        <p:txBody>
          <a:bodyPr/>
          <a:lstStyle>
            <a:lvl1pPr marL="0" indent="0">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3048000" y="6235607"/>
            <a:ext cx="1348398" cy="365125"/>
          </a:xfrm>
        </p:spPr>
        <p:txBody>
          <a:bodyPr/>
          <a:lstStyle>
            <a:lvl1pPr>
              <a:defRPr>
                <a:solidFill>
                  <a:schemeClr val="bg1"/>
                </a:solidFill>
              </a:defRPr>
            </a:lvl1pPr>
          </a:lstStyle>
          <a:p>
            <a:fld id="{8E36636D-D922-432D-A958-524484B5923D}" type="datetimeFigureOut">
              <a:rPr lang="en-US" smtClean="0"/>
              <a:pPr/>
              <a:t>6/25/17</a:t>
            </a:fld>
            <a:endParaRPr lang="en-US"/>
          </a:p>
        </p:txBody>
      </p:sp>
      <p:sp>
        <p:nvSpPr>
          <p:cNvPr id="6" name="Footer Placeholder 5"/>
          <p:cNvSpPr>
            <a:spLocks noGrp="1"/>
          </p:cNvSpPr>
          <p:nvPr>
            <p:ph type="ftr" sz="quarter" idx="11"/>
          </p:nvPr>
        </p:nvSpPr>
        <p:spPr>
          <a:xfrm>
            <a:off x="381095" y="6235607"/>
            <a:ext cx="2590705" cy="365125"/>
          </a:xfrm>
        </p:spPr>
        <p:txBody>
          <a:bodyPr/>
          <a:lstStyle>
            <a:lvl1pPr>
              <a:defRPr>
                <a:solidFill>
                  <a:schemeClr val="bg1"/>
                </a:solidFill>
              </a:defRPr>
            </a:lvl1pPr>
          </a:lstStyle>
          <a:p>
            <a:endParaRPr lang="en-US"/>
          </a:p>
        </p:txBody>
      </p:sp>
      <p:sp>
        <p:nvSpPr>
          <p:cNvPr id="7" name="Slide Number Placeholder 6"/>
          <p:cNvSpPr>
            <a:spLocks noGrp="1"/>
          </p:cNvSpPr>
          <p:nvPr>
            <p:ph type="sldNum" sz="quarter" idx="12"/>
          </p:nvPr>
        </p:nvSpPr>
        <p:spPr/>
        <p:txBody>
          <a:bodyPr/>
          <a:lstStyle/>
          <a:p>
            <a:fld id="{DF28FB93-0A08-4E7D-8E63-9EFA29F1E093}" type="slidenum">
              <a:rPr lang="en-US" smtClean="0"/>
              <a:pPr/>
              <a:t>‹#›</a:t>
            </a:fld>
            <a:endParaRPr lang="en-US"/>
          </a:p>
        </p:txBody>
      </p:sp>
      <p:sp>
        <p:nvSpPr>
          <p:cNvPr id="9" name="TextBox 8"/>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
        <p:nvSpPr>
          <p:cNvPr id="10" name="Rectangle 9"/>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4624388" y="4534726"/>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Picture Placeholder 12"/>
          <p:cNvSpPr>
            <a:spLocks noGrp="1"/>
          </p:cNvSpPr>
          <p:nvPr>
            <p:ph type="pic" sz="quarter" idx="13"/>
          </p:nvPr>
        </p:nvSpPr>
        <p:spPr>
          <a:xfrm>
            <a:off x="4624388" y="228600"/>
            <a:ext cx="2057400" cy="2039112"/>
          </a:xfrm>
        </p:spPr>
        <p:txBody>
          <a:bodyPr/>
          <a:lstStyle>
            <a:lvl1pPr>
              <a:buNone/>
              <a:defRPr/>
            </a:lvl1pPr>
          </a:lstStyle>
          <a:p>
            <a:r>
              <a:rPr lang="en-US" smtClean="0"/>
              <a:t>Click icon to add picture</a:t>
            </a:r>
            <a:endParaRPr/>
          </a:p>
        </p:txBody>
      </p:sp>
      <p:sp>
        <p:nvSpPr>
          <p:cNvPr id="13" name="Picture Placeholder 12"/>
          <p:cNvSpPr>
            <a:spLocks noGrp="1"/>
          </p:cNvSpPr>
          <p:nvPr>
            <p:ph type="pic" sz="quarter" idx="14"/>
          </p:nvPr>
        </p:nvSpPr>
        <p:spPr>
          <a:xfrm>
            <a:off x="4624388" y="2381663"/>
            <a:ext cx="2057400" cy="2039112"/>
          </a:xfrm>
        </p:spPr>
        <p:txBody>
          <a:bodyPr/>
          <a:lstStyle>
            <a:lvl1pPr>
              <a:buNone/>
              <a:defRPr/>
            </a:lvl1pPr>
          </a:lstStyle>
          <a:p>
            <a:r>
              <a:rPr lang="en-US" smtClean="0"/>
              <a:t>Click icon to add picture</a:t>
            </a:r>
            <a:endParaRPr/>
          </a:p>
        </p:txBody>
      </p:sp>
      <p:sp>
        <p:nvSpPr>
          <p:cNvPr id="14" name="Picture Placeholder 12"/>
          <p:cNvSpPr>
            <a:spLocks noGrp="1"/>
          </p:cNvSpPr>
          <p:nvPr>
            <p:ph type="pic" sz="quarter" idx="15"/>
          </p:nvPr>
        </p:nvSpPr>
        <p:spPr>
          <a:xfrm>
            <a:off x="6803136" y="2381662"/>
            <a:ext cx="2057400" cy="4187952"/>
          </a:xfrm>
        </p:spPr>
        <p:txBody>
          <a:bodyPr/>
          <a:lstStyle>
            <a:lvl1pPr>
              <a:buNone/>
              <a:defRPr/>
            </a:lvl1pPr>
          </a:lstStyle>
          <a:p>
            <a:r>
              <a:rPr lang="en-US" smtClean="0"/>
              <a:t>Click icon to add picture</a:t>
            </a:r>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3 Pictures with Caption, Alt.">
    <p:spTree>
      <p:nvGrpSpPr>
        <p:cNvPr id="1" name=""/>
        <p:cNvGrpSpPr/>
        <p:nvPr/>
      </p:nvGrpSpPr>
      <p:grpSpPr>
        <a:xfrm>
          <a:off x="0" y="0"/>
          <a:ext cx="0" cy="0"/>
          <a:chOff x="0" y="0"/>
          <a:chExt cx="0" cy="0"/>
        </a:xfrm>
      </p:grpSpPr>
      <p:sp>
        <p:nvSpPr>
          <p:cNvPr id="11" name="Rectangle 10"/>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953000" y="3124200"/>
            <a:ext cx="3108960" cy="871538"/>
          </a:xfrm>
        </p:spPr>
        <p:txBody>
          <a:bodyPr anchor="b">
            <a:normAutofit/>
          </a:bodyPr>
          <a:lstStyle>
            <a:lvl1pPr algn="l">
              <a:defRPr sz="2600" b="0"/>
            </a:lvl1pPr>
          </a:lstStyle>
          <a:p>
            <a:r>
              <a:rPr lang="en-US" smtClean="0"/>
              <a:t>Click to edit Master title style</a:t>
            </a:r>
            <a:endParaRPr/>
          </a:p>
        </p:txBody>
      </p:sp>
      <p:sp>
        <p:nvSpPr>
          <p:cNvPr id="3" name="Picture Placeholder 2"/>
          <p:cNvSpPr>
            <a:spLocks noGrp="1"/>
          </p:cNvSpPr>
          <p:nvPr>
            <p:ph type="pic" idx="1"/>
          </p:nvPr>
        </p:nvSpPr>
        <p:spPr>
          <a:xfrm>
            <a:off x="277905" y="2365248"/>
            <a:ext cx="4240119" cy="418795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4" name="Text Placeholder 3"/>
          <p:cNvSpPr>
            <a:spLocks noGrp="1"/>
          </p:cNvSpPr>
          <p:nvPr>
            <p:ph type="body" sz="half" idx="2"/>
          </p:nvPr>
        </p:nvSpPr>
        <p:spPr>
          <a:xfrm>
            <a:off x="4953000" y="3995737"/>
            <a:ext cx="3108960" cy="214788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7391399" y="6423585"/>
            <a:ext cx="1537447" cy="365125"/>
          </a:xfrm>
        </p:spPr>
        <p:txBody>
          <a:bodyPr/>
          <a:lstStyle/>
          <a:p>
            <a:fld id="{8E36636D-D922-432D-A958-524484B5923D}" type="datetimeFigureOut">
              <a:rPr lang="en-US" smtClean="0"/>
              <a:pPr/>
              <a:t>6/25/17</a:t>
            </a:fld>
            <a:endParaRPr lang="en-US"/>
          </a:p>
        </p:txBody>
      </p:sp>
      <p:sp>
        <p:nvSpPr>
          <p:cNvPr id="6" name="Footer Placeholder 5"/>
          <p:cNvSpPr>
            <a:spLocks noGrp="1"/>
          </p:cNvSpPr>
          <p:nvPr>
            <p:ph type="ftr" sz="quarter" idx="11"/>
          </p:nvPr>
        </p:nvSpPr>
        <p:spPr>
          <a:xfrm>
            <a:off x="4191000" y="6423585"/>
            <a:ext cx="3005138" cy="365125"/>
          </a:xfrm>
        </p:spPr>
        <p:txBody>
          <a:bodyPr/>
          <a:lstStyle/>
          <a:p>
            <a:endParaRPr lang="en-US"/>
          </a:p>
        </p:txBody>
      </p:sp>
      <p:sp>
        <p:nvSpPr>
          <p:cNvPr id="7" name="Slide Number Placeholder 6"/>
          <p:cNvSpPr>
            <a:spLocks noGrp="1"/>
          </p:cNvSpPr>
          <p:nvPr>
            <p:ph type="sldNum" sz="quarter" idx="12"/>
          </p:nvPr>
        </p:nvSpPr>
        <p:spPr/>
        <p:txBody>
          <a:bodyPr/>
          <a:lstStyle/>
          <a:p>
            <a:fld id="{DF28FB93-0A08-4E7D-8E63-9EFA29F1E093}" type="slidenum">
              <a:rPr lang="en-US" smtClean="0"/>
              <a:pPr/>
              <a:t>‹#›</a:t>
            </a:fld>
            <a:endParaRPr lang="en-US"/>
          </a:p>
        </p:txBody>
      </p:sp>
      <p:sp>
        <p:nvSpPr>
          <p:cNvPr id="10" name="TextBox 9"/>
          <p:cNvSpPr txBox="1"/>
          <p:nvPr/>
        </p:nvSpPr>
        <p:spPr>
          <a:xfrm>
            <a:off x="4750361" y="3370730"/>
            <a:ext cx="220568" cy="369332"/>
          </a:xfrm>
          <a:prstGeom prst="rect">
            <a:avLst/>
          </a:prstGeom>
          <a:noFill/>
        </p:spPr>
        <p:txBody>
          <a:bodyPr wrap="square" lIns="0" tIns="0" rIns="0" bIns="0" rtlCol="0">
            <a:spAutoFit/>
          </a:bodyPr>
          <a:lstStyle/>
          <a:p>
            <a:r>
              <a:rPr sz="2400" b="1" baseline="0">
                <a:solidFill>
                  <a:schemeClr val="accent1">
                    <a:lumMod val="60000"/>
                    <a:lumOff val="40000"/>
                  </a:schemeClr>
                </a:solidFill>
              </a:rPr>
              <a:t>+ </a:t>
            </a:r>
          </a:p>
        </p:txBody>
      </p:sp>
      <p:sp>
        <p:nvSpPr>
          <p:cNvPr id="14" name="Picture Placeholder 12"/>
          <p:cNvSpPr>
            <a:spLocks noGrp="1"/>
          </p:cNvSpPr>
          <p:nvPr>
            <p:ph type="pic" sz="quarter" idx="13"/>
          </p:nvPr>
        </p:nvSpPr>
        <p:spPr>
          <a:xfrm>
            <a:off x="277905" y="228600"/>
            <a:ext cx="2057400" cy="2039112"/>
          </a:xfrm>
        </p:spPr>
        <p:txBody>
          <a:bodyPr/>
          <a:lstStyle>
            <a:lvl1pPr>
              <a:buNone/>
              <a:defRPr/>
            </a:lvl1pPr>
          </a:lstStyle>
          <a:p>
            <a:r>
              <a:rPr lang="en-US" smtClean="0"/>
              <a:t>Click icon to add picture</a:t>
            </a:r>
            <a:endParaRPr/>
          </a:p>
        </p:txBody>
      </p:sp>
      <p:sp>
        <p:nvSpPr>
          <p:cNvPr id="15" name="Picture Placeholder 12"/>
          <p:cNvSpPr>
            <a:spLocks noGrp="1"/>
          </p:cNvSpPr>
          <p:nvPr>
            <p:ph type="pic" sz="quarter" idx="14"/>
          </p:nvPr>
        </p:nvSpPr>
        <p:spPr>
          <a:xfrm>
            <a:off x="2460625" y="228600"/>
            <a:ext cx="2057400" cy="2039112"/>
          </a:xfrm>
        </p:spPr>
        <p:txBody>
          <a:bodyPr/>
          <a:lstStyle>
            <a:lvl1pPr>
              <a:buNone/>
              <a:defRPr/>
            </a:lvl1pPr>
          </a:lstStyle>
          <a:p>
            <a:r>
              <a:rPr lang="en-US" smtClean="0"/>
              <a:t>Click icon to add picture</a:t>
            </a:r>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Title and Vertical Text">
    <p:spTree>
      <p:nvGrpSpPr>
        <p:cNvPr id="1" name=""/>
        <p:cNvGrpSpPr/>
        <p:nvPr/>
      </p:nvGrpSpPr>
      <p:grpSpPr>
        <a:xfrm>
          <a:off x="0" y="0"/>
          <a:ext cx="0" cy="0"/>
          <a:chOff x="0" y="0"/>
          <a:chExt cx="0" cy="0"/>
        </a:xfrm>
      </p:grpSpPr>
      <p:sp>
        <p:nvSpPr>
          <p:cNvPr id="7" name="Rectangle 6"/>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TextBox 8"/>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8E36636D-D922-432D-A958-524484B5923D}" type="datetimeFigureOut">
              <a:rPr lang="en-US" smtClean="0"/>
              <a:pPr/>
              <a:t>6/25/17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28FB93-0A08-4E7D-8E63-9EFA29F1E09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7" name="Rectangle 6"/>
          <p:cNvSpPr/>
          <p:nvPr/>
        </p:nvSpPr>
        <p:spPr>
          <a:xfrm>
            <a:off x="8210550" y="282574"/>
            <a:ext cx="642097"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8E36636D-D922-432D-A958-524484B5923D}" type="datetimeFigureOut">
              <a:rPr lang="en-US" smtClean="0"/>
              <a:pPr/>
              <a:t>6/25/17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28FB93-0A08-4E7D-8E63-9EFA29F1E093}" type="slidenum">
              <a:rPr lang="en-US" smtClean="0"/>
              <a:pPr/>
              <a:t>‹#›</a:t>
            </a:fld>
            <a:endParaRPr lang="en-US"/>
          </a:p>
        </p:txBody>
      </p:sp>
      <p:sp>
        <p:nvSpPr>
          <p:cNvPr id="9" name="TextBox 8"/>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10" name="Rectangle 9"/>
          <p:cNvSpPr/>
          <p:nvPr/>
        </p:nvSpPr>
        <p:spPr>
          <a:xfrm>
            <a:off x="8068235" y="282574"/>
            <a:ext cx="91440" cy="1600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Vertical Title and Text">
    <p:spTree>
      <p:nvGrpSpPr>
        <p:cNvPr id="1" name=""/>
        <p:cNvGrpSpPr/>
        <p:nvPr/>
      </p:nvGrpSpPr>
      <p:grpSpPr>
        <a:xfrm>
          <a:off x="0" y="0"/>
          <a:ext cx="0" cy="0"/>
          <a:chOff x="0" y="0"/>
          <a:chExt cx="0" cy="0"/>
        </a:xfrm>
      </p:grpSpPr>
      <p:sp>
        <p:nvSpPr>
          <p:cNvPr id="10" name="Rectangle 9"/>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Vertical Title 1"/>
          <p:cNvSpPr>
            <a:spLocks noGrp="1"/>
          </p:cNvSpPr>
          <p:nvPr>
            <p:ph type="title" orient="vert"/>
          </p:nvPr>
        </p:nvSpPr>
        <p:spPr>
          <a:xfrm>
            <a:off x="7995772" y="954742"/>
            <a:ext cx="681318" cy="5171422"/>
          </a:xfrm>
        </p:spPr>
        <p:txBody>
          <a:bodyPr vert="eaVert" anchor="t" anchorCtr="0"/>
          <a:lstStyle/>
          <a:p>
            <a:r>
              <a:rPr lang="en-US" smtClean="0"/>
              <a:t>Click to edit Master title style</a:t>
            </a:r>
            <a:endParaRPr/>
          </a:p>
        </p:txBody>
      </p:sp>
      <p:sp>
        <p:nvSpPr>
          <p:cNvPr id="3" name="Vertical Text Placeholder 2"/>
          <p:cNvSpPr>
            <a:spLocks noGrp="1"/>
          </p:cNvSpPr>
          <p:nvPr>
            <p:ph type="body" orient="vert" idx="1"/>
          </p:nvPr>
        </p:nvSpPr>
        <p:spPr>
          <a:xfrm>
            <a:off x="457200" y="958756"/>
            <a:ext cx="6858000" cy="518486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8E36636D-D922-432D-A958-524484B5923D}" type="datetimeFigureOut">
              <a:rPr lang="en-US" smtClean="0"/>
              <a:pPr/>
              <a:t>6/25/17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28FB93-0A08-4E7D-8E63-9EFA29F1E093}" type="slidenum">
              <a:rPr lang="en-US" smtClean="0"/>
              <a:pPr/>
              <a:t>‹#›</a:t>
            </a:fld>
            <a:endParaRPr lang="en-US"/>
          </a:p>
        </p:txBody>
      </p:sp>
      <p:sp>
        <p:nvSpPr>
          <p:cNvPr id="9" name="TextBox 8"/>
          <p:cNvSpPr txBox="1"/>
          <p:nvPr/>
        </p:nvSpPr>
        <p:spPr>
          <a:xfrm rot="16200000">
            <a:off x="8593111" y="561668"/>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and Content, Alt.">
    <p:spTree>
      <p:nvGrpSpPr>
        <p:cNvPr id="1" name=""/>
        <p:cNvGrpSpPr/>
        <p:nvPr/>
      </p:nvGrpSpPr>
      <p:grpSpPr>
        <a:xfrm>
          <a:off x="0" y="0"/>
          <a:ext cx="0" cy="0"/>
          <a:chOff x="0" y="0"/>
          <a:chExt cx="0" cy="0"/>
        </a:xfrm>
      </p:grpSpPr>
      <p:sp>
        <p:nvSpPr>
          <p:cNvPr id="7" name="Rectangle 6"/>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98474" y="134471"/>
            <a:ext cx="7556313" cy="995082"/>
          </a:xfrm>
        </p:spPr>
        <p:txBody>
          <a:bodyPr anchor="b" anchorCtr="0"/>
          <a:lstStyle/>
          <a:p>
            <a:r>
              <a:rPr lang="en-US" smtClean="0"/>
              <a:t>Click to edit Master title style</a:t>
            </a:r>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8E36636D-D922-432D-A958-524484B5923D}" type="datetimeFigureOut">
              <a:rPr lang="en-US" smtClean="0"/>
              <a:pPr/>
              <a:t>6/25/17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28FB93-0A08-4E7D-8E63-9EFA29F1E093}" type="slidenum">
              <a:rPr lang="en-US" smtClean="0"/>
              <a:pPr/>
              <a:t>‹#›</a:t>
            </a:fld>
            <a:endParaRPr lang="en-US"/>
          </a:p>
        </p:txBody>
      </p:sp>
      <p:sp>
        <p:nvSpPr>
          <p:cNvPr id="9" name="TextBox 8"/>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10" name="Text Placeholder 3"/>
          <p:cNvSpPr>
            <a:spLocks noGrp="1"/>
          </p:cNvSpPr>
          <p:nvPr>
            <p:ph type="body" sz="half" idx="2"/>
          </p:nvPr>
        </p:nvSpPr>
        <p:spPr>
          <a:xfrm>
            <a:off x="498518" y="1129553"/>
            <a:ext cx="7558960" cy="774700"/>
          </a:xfrm>
        </p:spPr>
        <p:txBody>
          <a:bodyPr vert="horz" lIns="91440" tIns="45720" rIns="91440" bIns="45720" rtlCol="0" anchor="t" anchorCtr="0">
            <a:noAutofit/>
          </a:bodyPr>
          <a:lstStyle>
            <a:lvl1pPr marL="0" indent="0">
              <a:buNone/>
              <a:defRPr kumimoji="0" sz="2400" b="0" i="0" u="none" strike="noStrike" kern="1200" cap="none" spc="0" normalizeH="0" baseline="0">
                <a:ln>
                  <a:noFill/>
                </a:ln>
                <a:solidFill>
                  <a:schemeClr val="accent3"/>
                </a:solidFill>
                <a:effectLst/>
                <a:uLnTx/>
                <a:uFillTx/>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Slide with 2 Pictures">
    <p:spTree>
      <p:nvGrpSpPr>
        <p:cNvPr id="1" name=""/>
        <p:cNvGrpSpPr/>
        <p:nvPr/>
      </p:nvGrpSpPr>
      <p:grpSpPr>
        <a:xfrm>
          <a:off x="0" y="0"/>
          <a:ext cx="0" cy="0"/>
          <a:chOff x="0" y="0"/>
          <a:chExt cx="0" cy="0"/>
        </a:xfrm>
      </p:grpSpPr>
      <p:sp>
        <p:nvSpPr>
          <p:cNvPr id="2" name="Title 1"/>
          <p:cNvSpPr>
            <a:spLocks noGrp="1"/>
          </p:cNvSpPr>
          <p:nvPr>
            <p:ph type="ctrTitle"/>
          </p:nvPr>
        </p:nvSpPr>
        <p:spPr>
          <a:xfrm>
            <a:off x="4800600" y="4624668"/>
            <a:ext cx="4038600" cy="933450"/>
          </a:xfrm>
        </p:spPr>
        <p:txBody>
          <a:bodyPr>
            <a:normAutofit/>
          </a:bodyPr>
          <a:lstStyle>
            <a:lvl1pPr>
              <a:defRPr sz="2800"/>
            </a:lvl1pPr>
          </a:lstStyle>
          <a:p>
            <a:r>
              <a:rPr lang="en-US" smtClean="0"/>
              <a:t>Click to edit Master title style</a:t>
            </a:r>
            <a:endParaRPr/>
          </a:p>
        </p:txBody>
      </p:sp>
      <p:sp>
        <p:nvSpPr>
          <p:cNvPr id="3" name="Subtitle 2"/>
          <p:cNvSpPr>
            <a:spLocks noGrp="1"/>
          </p:cNvSpPr>
          <p:nvPr>
            <p:ph type="subTitle" idx="1"/>
          </p:nvPr>
        </p:nvSpPr>
        <p:spPr>
          <a:xfrm>
            <a:off x="4800600" y="5562599"/>
            <a:ext cx="4038600" cy="748553"/>
          </a:xfrm>
        </p:spPr>
        <p:txBody>
          <a:bodyPr>
            <a:normAutofit/>
          </a:bodyPr>
          <a:lstStyle>
            <a:lvl1pPr marL="0" indent="0" algn="l">
              <a:spcBef>
                <a:spcPts val="300"/>
              </a:spcBef>
              <a:buNone/>
              <a:defRPr sz="1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a:xfrm>
            <a:off x="4800600" y="6425640"/>
            <a:ext cx="1232647" cy="365125"/>
          </a:xfrm>
        </p:spPr>
        <p:txBody>
          <a:bodyPr/>
          <a:lstStyle>
            <a:lvl1pPr algn="l">
              <a:defRPr/>
            </a:lvl1pPr>
          </a:lstStyle>
          <a:p>
            <a:fld id="{8E36636D-D922-432D-A958-524484B5923D}" type="datetimeFigureOut">
              <a:rPr lang="en-US" smtClean="0"/>
              <a:pPr/>
              <a:t>6/25/17</a:t>
            </a:fld>
            <a:endParaRPr lang="en-US"/>
          </a:p>
        </p:txBody>
      </p:sp>
      <p:sp>
        <p:nvSpPr>
          <p:cNvPr id="5" name="Footer Placeholder 4"/>
          <p:cNvSpPr>
            <a:spLocks noGrp="1"/>
          </p:cNvSpPr>
          <p:nvPr>
            <p:ph type="ftr" sz="quarter" idx="11"/>
          </p:nvPr>
        </p:nvSpPr>
        <p:spPr>
          <a:xfrm>
            <a:off x="6311153" y="6425640"/>
            <a:ext cx="2617694" cy="365125"/>
          </a:xfrm>
        </p:spPr>
        <p:txBody>
          <a:bodyPr/>
          <a:lstStyle>
            <a:lvl1pPr algn="r">
              <a:defRPr/>
            </a:lvl1pPr>
          </a:lstStyle>
          <a:p>
            <a:endParaRPr lang="en-US"/>
          </a:p>
        </p:txBody>
      </p:sp>
      <p:sp>
        <p:nvSpPr>
          <p:cNvPr id="7" name="Rectangle 6"/>
          <p:cNvSpPr/>
          <p:nvPr/>
        </p:nvSpPr>
        <p:spPr>
          <a:xfrm>
            <a:off x="282575" y="228600"/>
            <a:ext cx="4235450" cy="4187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4624388" y="2377440"/>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3" name="Picture Placeholder 12"/>
          <p:cNvSpPr>
            <a:spLocks noGrp="1"/>
          </p:cNvSpPr>
          <p:nvPr>
            <p:ph type="pic" sz="quarter" idx="12"/>
          </p:nvPr>
        </p:nvSpPr>
        <p:spPr>
          <a:xfrm>
            <a:off x="4624388" y="228600"/>
            <a:ext cx="2057400" cy="2039112"/>
          </a:xfrm>
        </p:spPr>
        <p:txBody>
          <a:bodyPr/>
          <a:lstStyle>
            <a:lvl1pPr>
              <a:buNone/>
              <a:defRPr/>
            </a:lvl1pPr>
          </a:lstStyle>
          <a:p>
            <a:r>
              <a:rPr lang="en-US" smtClean="0"/>
              <a:t>Click icon to add picture</a:t>
            </a:r>
            <a:endParaRPr/>
          </a:p>
        </p:txBody>
      </p:sp>
      <p:sp>
        <p:nvSpPr>
          <p:cNvPr id="14" name="Picture Placeholder 12"/>
          <p:cNvSpPr>
            <a:spLocks noGrp="1"/>
          </p:cNvSpPr>
          <p:nvPr>
            <p:ph type="pic" sz="quarter" idx="13"/>
          </p:nvPr>
        </p:nvSpPr>
        <p:spPr>
          <a:xfrm>
            <a:off x="6802438" y="2377440"/>
            <a:ext cx="2057400" cy="2039112"/>
          </a:xfrm>
        </p:spPr>
        <p:txBody>
          <a:bodyPr/>
          <a:lstStyle>
            <a:lvl1pPr>
              <a:buNone/>
              <a:defRPr/>
            </a:lvl1pPr>
          </a:lstStyle>
          <a:p>
            <a:r>
              <a:rPr lang="en-US" smtClean="0"/>
              <a:t>Click icon to add picture</a:t>
            </a:r>
            <a:endParaRPr/>
          </a:p>
        </p:txBody>
      </p:sp>
      <p:sp>
        <p:nvSpPr>
          <p:cNvPr id="16" name="Text Placeholder 3"/>
          <p:cNvSpPr>
            <a:spLocks noGrp="1"/>
          </p:cNvSpPr>
          <p:nvPr>
            <p:ph type="body" sz="half" idx="2"/>
          </p:nvPr>
        </p:nvSpPr>
        <p:spPr>
          <a:xfrm>
            <a:off x="857250" y="1779494"/>
            <a:ext cx="3086100" cy="2040905"/>
          </a:xfrm>
        </p:spPr>
        <p:txBody>
          <a:bodyPr lIns="45720" tIns="45720" rIns="45720" anchor="t">
            <a:noAutofit/>
          </a:bodyPr>
          <a:lstStyle>
            <a:lvl1pPr marL="0" indent="0" algn="ctr">
              <a:buNone/>
              <a:defRPr sz="4600">
                <a:solidFill>
                  <a:schemeClr val="bg1"/>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5" name="TextBox 14"/>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658907" y="228600"/>
            <a:ext cx="8200930"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2286000" y="3124200"/>
            <a:ext cx="5638800" cy="1362075"/>
          </a:xfrm>
        </p:spPr>
        <p:txBody>
          <a:bodyPr anchor="b" anchorCtr="0">
            <a:normAutofit/>
          </a:bodyPr>
          <a:lstStyle>
            <a:lvl1pPr algn="l">
              <a:defRPr sz="3200" b="0" cap="none" baseline="0">
                <a:solidFill>
                  <a:schemeClr val="bg1"/>
                </a:solidFill>
              </a:defRPr>
            </a:lvl1pPr>
          </a:lstStyle>
          <a:p>
            <a:r>
              <a:rPr lang="en-US" smtClean="0"/>
              <a:t>Click to edit Master title style</a:t>
            </a:r>
            <a:endParaRPr/>
          </a:p>
        </p:txBody>
      </p:sp>
      <p:sp>
        <p:nvSpPr>
          <p:cNvPr id="3" name="Text Placeholder 2"/>
          <p:cNvSpPr>
            <a:spLocks noGrp="1"/>
          </p:cNvSpPr>
          <p:nvPr>
            <p:ph type="body" idx="1"/>
          </p:nvPr>
        </p:nvSpPr>
        <p:spPr>
          <a:xfrm>
            <a:off x="2286000" y="4495800"/>
            <a:ext cx="5638800" cy="1500187"/>
          </a:xfrm>
        </p:spPr>
        <p:txBody>
          <a:bodyPr anchor="t" anchorCtr="0">
            <a:normAutofit/>
          </a:bodyPr>
          <a:lstStyle>
            <a:lvl1pPr marL="0" indent="0">
              <a:spcBef>
                <a:spcPts val="300"/>
              </a:spcBef>
              <a:buNone/>
              <a:defRPr sz="1400" cap="none" baseline="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658906" y="6248774"/>
            <a:ext cx="1474694" cy="365125"/>
          </a:xfrm>
        </p:spPr>
        <p:txBody>
          <a:bodyPr/>
          <a:lstStyle>
            <a:lvl1pPr algn="l">
              <a:defRPr>
                <a:solidFill>
                  <a:schemeClr val="bg1"/>
                </a:solidFill>
              </a:defRPr>
            </a:lvl1pPr>
          </a:lstStyle>
          <a:p>
            <a:fld id="{8E36636D-D922-432D-A958-524484B5923D}" type="datetimeFigureOut">
              <a:rPr lang="en-US" smtClean="0"/>
              <a:pPr/>
              <a:t>6/25/17</a:t>
            </a:fld>
            <a:endParaRPr lang="en-US"/>
          </a:p>
        </p:txBody>
      </p:sp>
      <p:sp>
        <p:nvSpPr>
          <p:cNvPr id="5" name="Footer Placeholder 4"/>
          <p:cNvSpPr>
            <a:spLocks noGrp="1"/>
          </p:cNvSpPr>
          <p:nvPr>
            <p:ph type="ftr" sz="quarter" idx="11"/>
          </p:nvPr>
        </p:nvSpPr>
        <p:spPr>
          <a:xfrm>
            <a:off x="2286000" y="6248774"/>
            <a:ext cx="5638800" cy="365125"/>
          </a:xfrm>
        </p:spPr>
        <p:txBody>
          <a:bodyPr/>
          <a:lstStyle>
            <a:lvl1pPr>
              <a:defRPr>
                <a:solidFill>
                  <a:schemeClr val="bg1"/>
                </a:solidFill>
              </a:defRPr>
            </a:lvl1pPr>
          </a:lstStyle>
          <a:p>
            <a:endParaRPr lang="en-US"/>
          </a:p>
        </p:txBody>
      </p:sp>
      <p:sp>
        <p:nvSpPr>
          <p:cNvPr id="6" name="Slide Number Placeholder 5"/>
          <p:cNvSpPr>
            <a:spLocks noGrp="1"/>
          </p:cNvSpPr>
          <p:nvPr>
            <p:ph type="sldNum" sz="quarter" idx="12"/>
          </p:nvPr>
        </p:nvSpPr>
        <p:spPr>
          <a:xfrm>
            <a:off x="8305800" y="6248774"/>
            <a:ext cx="554038" cy="365125"/>
          </a:xfrm>
        </p:spPr>
        <p:txBody>
          <a:bodyPr/>
          <a:lstStyle/>
          <a:p>
            <a:fld id="{DF28FB93-0A08-4E7D-8E63-9EFA29F1E093}" type="slidenum">
              <a:rPr lang="en-US" smtClean="0"/>
              <a:pPr/>
              <a:t>‹#›</a:t>
            </a:fld>
            <a:endParaRPr lang="en-US"/>
          </a:p>
        </p:txBody>
      </p:sp>
      <p:sp>
        <p:nvSpPr>
          <p:cNvPr id="8" name="TextBox 7"/>
          <p:cNvSpPr txBox="1"/>
          <p:nvPr/>
        </p:nvSpPr>
        <p:spPr>
          <a:xfrm>
            <a:off x="2003612" y="3110754"/>
            <a:ext cx="260909" cy="615553"/>
          </a:xfrm>
          <a:prstGeom prst="rect">
            <a:avLst/>
          </a:prstGeom>
          <a:noFill/>
        </p:spPr>
        <p:txBody>
          <a:bodyPr wrap="square" lIns="0" tIns="0" rIns="0" bIns="0" rtlCol="0">
            <a:spAutoFit/>
          </a:bodyPr>
          <a:lstStyle/>
          <a:p>
            <a:r>
              <a:rPr sz="4000" b="1">
                <a:solidFill>
                  <a:schemeClr val="accent1">
                    <a:lumMod val="60000"/>
                    <a:lumOff val="40000"/>
                  </a:schemeClr>
                </a:solidFill>
              </a:rPr>
              <a:t>+</a:t>
            </a:r>
          </a:p>
        </p:txBody>
      </p:sp>
      <p:sp>
        <p:nvSpPr>
          <p:cNvPr id="9" name="Rectangle 8"/>
          <p:cNvSpPr/>
          <p:nvPr/>
        </p:nvSpPr>
        <p:spPr>
          <a:xfrm>
            <a:off x="285750" y="228600"/>
            <a:ext cx="212725" cy="634523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11" name="Rectangle 10"/>
          <p:cNvSpPr/>
          <p:nvPr/>
        </p:nvSpPr>
        <p:spPr>
          <a:xfrm>
            <a:off x="8210550" y="282574"/>
            <a:ext cx="642097"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8068235" y="282574"/>
            <a:ext cx="91440" cy="1600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9851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439987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8E36636D-D922-432D-A958-524484B5923D}" type="datetimeFigureOut">
              <a:rPr lang="en-US" smtClean="0"/>
              <a:pPr/>
              <a:t>6/25/17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28FB93-0A08-4E7D-8E63-9EFA29F1E09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10" name="Rectangle 9"/>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TextBox 11"/>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4" name="Content Placeholder 3"/>
          <p:cNvSpPr>
            <a:spLocks noGrp="1"/>
          </p:cNvSpPr>
          <p:nvPr>
            <p:ph sz="half" idx="2"/>
          </p:nvPr>
        </p:nvSpPr>
        <p:spPr>
          <a:xfrm>
            <a:off x="497541" y="2447365"/>
            <a:ext cx="3657600" cy="3678797"/>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6" name="Content Placeholder 5"/>
          <p:cNvSpPr>
            <a:spLocks noGrp="1"/>
          </p:cNvSpPr>
          <p:nvPr>
            <p:ph sz="quarter" idx="4"/>
          </p:nvPr>
        </p:nvSpPr>
        <p:spPr>
          <a:xfrm>
            <a:off x="4399878" y="2447365"/>
            <a:ext cx="3657600" cy="3678797"/>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7" name="Date Placeholder 6"/>
          <p:cNvSpPr>
            <a:spLocks noGrp="1"/>
          </p:cNvSpPr>
          <p:nvPr>
            <p:ph type="dt" sz="half" idx="10"/>
          </p:nvPr>
        </p:nvSpPr>
        <p:spPr/>
        <p:txBody>
          <a:bodyPr/>
          <a:lstStyle/>
          <a:p>
            <a:fld id="{8E36636D-D922-432D-A958-524484B5923D}" type="datetimeFigureOut">
              <a:rPr lang="en-US" smtClean="0"/>
              <a:pPr/>
              <a:t>6/25/17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F28FB93-0A08-4E7D-8E63-9EFA29F1E093}" type="slidenum">
              <a:rPr lang="en-US" smtClean="0"/>
              <a:pPr/>
              <a:t>‹#›</a:t>
            </a:fld>
            <a:endParaRPr lang="en-US"/>
          </a:p>
        </p:txBody>
      </p:sp>
      <p:sp>
        <p:nvSpPr>
          <p:cNvPr id="3" name="Text Placeholder 2"/>
          <p:cNvSpPr>
            <a:spLocks noGrp="1"/>
          </p:cNvSpPr>
          <p:nvPr>
            <p:ph type="body" idx="1"/>
          </p:nvPr>
        </p:nvSpPr>
        <p:spPr>
          <a:xfrm>
            <a:off x="497541" y="2070847"/>
            <a:ext cx="3657600" cy="322729"/>
          </a:xfrm>
          <a:prstGeom prst="rect">
            <a:avLst/>
          </a:prstGeom>
          <a:solidFill>
            <a:schemeClr val="accent3"/>
          </a:solidFill>
        </p:spPr>
        <p:txBody>
          <a:bodyPr tIns="0" bIns="0" anchor="ctr" anchorCtr="0">
            <a:noAutofit/>
          </a:bodyPr>
          <a:lstStyle>
            <a:lvl1pPr marL="0" indent="0" algn="ctr">
              <a:spcBef>
                <a:spcPts val="0"/>
              </a:spcBef>
              <a:buNone/>
              <a:defRPr sz="1800" b="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399878" y="2070847"/>
            <a:ext cx="3657600" cy="322729"/>
          </a:xfrm>
          <a:prstGeom prst="rect">
            <a:avLst/>
          </a:prstGeom>
          <a:solidFill>
            <a:schemeClr val="accent3">
              <a:lumMod val="60000"/>
              <a:lumOff val="40000"/>
            </a:schemeClr>
          </a:solidFill>
        </p:spPr>
        <p:txBody>
          <a:bodyPr tIns="0" bIns="0" anchor="ctr" anchorCtr="0">
            <a:noAutofit/>
          </a:bodyPr>
          <a:lstStyle>
            <a:lvl1pPr marL="0" indent="0" algn="ctr">
              <a:spcBef>
                <a:spcPts val="0"/>
              </a:spcBef>
              <a:buNone/>
              <a:defRPr sz="1800" b="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2 Content, Top and Bottom">
    <p:spTree>
      <p:nvGrpSpPr>
        <p:cNvPr id="1" name=""/>
        <p:cNvGrpSpPr/>
        <p:nvPr/>
      </p:nvGrpSpPr>
      <p:grpSpPr>
        <a:xfrm>
          <a:off x="0" y="0"/>
          <a:ext cx="0" cy="0"/>
          <a:chOff x="0" y="0"/>
          <a:chExt cx="0" cy="0"/>
        </a:xfrm>
      </p:grpSpPr>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98517" y="1985963"/>
            <a:ext cx="7569157"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8E36636D-D922-432D-A958-524484B5923D}" type="datetimeFigureOut">
              <a:rPr lang="en-US" smtClean="0"/>
              <a:pPr/>
              <a:t>6/25/17</a:t>
            </a:fld>
            <a:endParaRPr lang="en-US"/>
          </a:p>
        </p:txBody>
      </p:sp>
      <p:sp>
        <p:nvSpPr>
          <p:cNvPr id="6" name="Footer Placeholder 5"/>
          <p:cNvSpPr>
            <a:spLocks noGrp="1"/>
          </p:cNvSpPr>
          <p:nvPr>
            <p:ph type="ftr" sz="quarter" idx="11"/>
          </p:nvPr>
        </p:nvSpPr>
        <p:spPr/>
        <p:txBody>
          <a:bodyPr/>
          <a:lstStyle/>
          <a:p>
            <a:endParaRPr lang="en-US"/>
          </a:p>
        </p:txBody>
      </p:sp>
      <p:sp>
        <p:nvSpPr>
          <p:cNvPr id="13" name="Content Placeholder 2"/>
          <p:cNvSpPr>
            <a:spLocks noGrp="1"/>
          </p:cNvSpPr>
          <p:nvPr>
            <p:ph sz="half" idx="14"/>
          </p:nvPr>
        </p:nvSpPr>
        <p:spPr>
          <a:xfrm>
            <a:off x="498517" y="4164965"/>
            <a:ext cx="7569157"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4" name="Rectangle 13"/>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5" name="Slide Number Placeholder 6"/>
          <p:cNvSpPr>
            <a:spLocks noGrp="1"/>
          </p:cNvSpPr>
          <p:nvPr>
            <p:ph type="sldNum" sz="quarter" idx="12"/>
          </p:nvPr>
        </p:nvSpPr>
        <p:spPr>
          <a:xfrm>
            <a:off x="8305800" y="242234"/>
            <a:ext cx="554038" cy="365125"/>
          </a:xfrm>
        </p:spPr>
        <p:txBody>
          <a:bodyPr/>
          <a:lstStyle/>
          <a:p>
            <a:fld id="{DF28FB93-0A08-4E7D-8E63-9EFA29F1E09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3 Content">
    <p:spTree>
      <p:nvGrpSpPr>
        <p:cNvPr id="1" name=""/>
        <p:cNvGrpSpPr/>
        <p:nvPr/>
      </p:nvGrpSpPr>
      <p:grpSpPr>
        <a:xfrm>
          <a:off x="0" y="0"/>
          <a:ext cx="0" cy="0"/>
          <a:chOff x="0" y="0"/>
          <a:chExt cx="0" cy="0"/>
        </a:xfrm>
      </p:grpSpPr>
      <p:sp>
        <p:nvSpPr>
          <p:cNvPr id="8" name="Rectangle 7"/>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410075" y="1985963"/>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8E36636D-D922-432D-A958-524484B5923D}" type="datetimeFigureOut">
              <a:rPr lang="en-US" smtClean="0"/>
              <a:pPr/>
              <a:t>6/25/17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28FB93-0A08-4E7D-8E63-9EFA29F1E093}" type="slidenum">
              <a:rPr lang="en-US" smtClean="0"/>
              <a:pPr/>
              <a:t>‹#›</a:t>
            </a:fld>
            <a:endParaRPr lang="en-US"/>
          </a:p>
        </p:txBody>
      </p:sp>
      <p:sp>
        <p:nvSpPr>
          <p:cNvPr id="11" name="Content Placeholder 2"/>
          <p:cNvSpPr>
            <a:spLocks noGrp="1"/>
          </p:cNvSpPr>
          <p:nvPr>
            <p:ph sz="half" idx="15"/>
          </p:nvPr>
        </p:nvSpPr>
        <p:spPr>
          <a:xfrm>
            <a:off x="49851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3" name="Content Placeholder 2"/>
          <p:cNvSpPr>
            <a:spLocks noGrp="1"/>
          </p:cNvSpPr>
          <p:nvPr>
            <p:ph sz="half" idx="16"/>
          </p:nvPr>
        </p:nvSpPr>
        <p:spPr>
          <a:xfrm>
            <a:off x="4410075" y="4169664"/>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20" Type="http://schemas.openxmlformats.org/officeDocument/2006/relationships/slideLayout" Target="../slideLayouts/slideLayout20.xml"/><Relationship Id="rId21" Type="http://schemas.openxmlformats.org/officeDocument/2006/relationships/theme" Target="../theme/theme1.xml"/><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slideLayout" Target="../slideLayouts/slideLayout18.xml"/><Relationship Id="rId19" Type="http://schemas.openxmlformats.org/officeDocument/2006/relationships/slideLayout" Target="../slideLayouts/slideLayout19.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98474" y="484094"/>
            <a:ext cx="7556313" cy="1116106"/>
          </a:xfrm>
          <a:prstGeom prst="rect">
            <a:avLst/>
          </a:prstGeom>
        </p:spPr>
        <p:txBody>
          <a:bodyPr vert="horz" lIns="91440" tIns="45720" rIns="91440" bIns="45720" rtlCol="0" anchor="t" anchorCtr="0">
            <a:noAutofit/>
          </a:bodyPr>
          <a:lstStyle/>
          <a:p>
            <a:r>
              <a:rPr lang="en-US" smtClean="0"/>
              <a:t>Click to edit Master title style</a:t>
            </a:r>
            <a:endParaRPr/>
          </a:p>
        </p:txBody>
      </p:sp>
      <p:sp>
        <p:nvSpPr>
          <p:cNvPr id="3" name="Text Placeholder 2"/>
          <p:cNvSpPr>
            <a:spLocks noGrp="1"/>
          </p:cNvSpPr>
          <p:nvPr>
            <p:ph type="body" idx="1"/>
          </p:nvPr>
        </p:nvSpPr>
        <p:spPr>
          <a:xfrm>
            <a:off x="498474" y="1981200"/>
            <a:ext cx="7556313" cy="4144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2"/>
          </p:nvPr>
        </p:nvSpPr>
        <p:spPr>
          <a:xfrm>
            <a:off x="6795247" y="6423585"/>
            <a:ext cx="2133600" cy="365125"/>
          </a:xfrm>
          <a:prstGeom prst="rect">
            <a:avLst/>
          </a:prstGeom>
        </p:spPr>
        <p:txBody>
          <a:bodyPr vert="horz" lIns="91440" tIns="45720" rIns="91440" bIns="45720" rtlCol="0" anchor="ctr"/>
          <a:lstStyle>
            <a:lvl1pPr algn="r">
              <a:defRPr sz="1100">
                <a:solidFill>
                  <a:schemeClr val="tx1">
                    <a:lumMod val="65000"/>
                    <a:lumOff val="35000"/>
                  </a:schemeClr>
                </a:solidFill>
              </a:defRPr>
            </a:lvl1pPr>
          </a:lstStyle>
          <a:p>
            <a:fld id="{8E36636D-D922-432D-A958-524484B5923D}" type="datetimeFigureOut">
              <a:rPr lang="en-US" smtClean="0"/>
              <a:pPr/>
              <a:t>6/25/17</a:t>
            </a:fld>
            <a:endParaRPr lang="en-US"/>
          </a:p>
        </p:txBody>
      </p:sp>
      <p:sp>
        <p:nvSpPr>
          <p:cNvPr id="5" name="Footer Placeholder 4"/>
          <p:cNvSpPr>
            <a:spLocks noGrp="1"/>
          </p:cNvSpPr>
          <p:nvPr>
            <p:ph type="ftr" sz="quarter" idx="3"/>
          </p:nvPr>
        </p:nvSpPr>
        <p:spPr>
          <a:xfrm>
            <a:off x="201706" y="6423585"/>
            <a:ext cx="6122894" cy="365125"/>
          </a:xfrm>
          <a:prstGeom prst="rect">
            <a:avLst/>
          </a:prstGeom>
        </p:spPr>
        <p:txBody>
          <a:bodyPr vert="horz" lIns="91440" tIns="45720" rIns="91440" bIns="45720" rtlCol="0" anchor="ctr"/>
          <a:lstStyle>
            <a:lvl1pPr algn="l">
              <a:defRPr sz="1100">
                <a:solidFill>
                  <a:schemeClr val="tx1">
                    <a:lumMod val="65000"/>
                    <a:lumOff val="35000"/>
                  </a:schemeClr>
                </a:solidFill>
              </a:defRPr>
            </a:lvl1pPr>
          </a:lstStyle>
          <a:p>
            <a:endParaRPr lang="en-US"/>
          </a:p>
        </p:txBody>
      </p:sp>
      <p:sp>
        <p:nvSpPr>
          <p:cNvPr id="6" name="Slide Number Placeholder 5"/>
          <p:cNvSpPr>
            <a:spLocks noGrp="1"/>
          </p:cNvSpPr>
          <p:nvPr>
            <p:ph type="sldNum" sz="quarter" idx="4"/>
          </p:nvPr>
        </p:nvSpPr>
        <p:spPr>
          <a:xfrm>
            <a:off x="8305800" y="242234"/>
            <a:ext cx="554038" cy="365125"/>
          </a:xfrm>
          <a:prstGeom prst="rect">
            <a:avLst/>
          </a:prstGeom>
        </p:spPr>
        <p:txBody>
          <a:bodyPr vert="horz" lIns="91440" tIns="45720" rIns="91440" bIns="45720" rtlCol="0" anchor="ctr"/>
          <a:lstStyle>
            <a:lvl1pPr algn="r">
              <a:defRPr sz="1400">
                <a:solidFill>
                  <a:schemeClr val="bg1"/>
                </a:solidFill>
              </a:defRPr>
            </a:lvl1pPr>
          </a:lstStyle>
          <a:p>
            <a:fld id="{DF28FB93-0A08-4E7D-8E63-9EFA29F1E09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925" r:id="rId1"/>
    <p:sldLayoutId id="2147483926" r:id="rId2"/>
    <p:sldLayoutId id="2147483927" r:id="rId3"/>
    <p:sldLayoutId id="2147483928" r:id="rId4"/>
    <p:sldLayoutId id="2147483929" r:id="rId5"/>
    <p:sldLayoutId id="2147483930" r:id="rId6"/>
    <p:sldLayoutId id="2147483931" r:id="rId7"/>
    <p:sldLayoutId id="2147483932" r:id="rId8"/>
    <p:sldLayoutId id="2147483933" r:id="rId9"/>
    <p:sldLayoutId id="2147483934" r:id="rId10"/>
    <p:sldLayoutId id="2147483935" r:id="rId11"/>
    <p:sldLayoutId id="2147483936" r:id="rId12"/>
    <p:sldLayoutId id="2147483937" r:id="rId13"/>
    <p:sldLayoutId id="2147483938" r:id="rId14"/>
    <p:sldLayoutId id="2147483939" r:id="rId15"/>
    <p:sldLayoutId id="2147483940" r:id="rId16"/>
    <p:sldLayoutId id="2147483941" r:id="rId17"/>
    <p:sldLayoutId id="2147483942" r:id="rId18"/>
    <p:sldLayoutId id="2147483943" r:id="rId19"/>
    <p:sldLayoutId id="2147483944" r:id="rId20"/>
  </p:sldLayoutIdLst>
  <p:txStyles>
    <p:titleStyle>
      <a:lvl1pPr algn="l" defTabSz="914400" rtl="0" eaLnBrk="1" latinLnBrk="0" hangingPunct="1">
        <a:spcBef>
          <a:spcPct val="0"/>
        </a:spcBef>
        <a:buNone/>
        <a:defRPr sz="3600" b="0" kern="1200">
          <a:solidFill>
            <a:schemeClr val="accent1"/>
          </a:solidFill>
          <a:latin typeface="+mj-lt"/>
          <a:ea typeface="+mj-ea"/>
          <a:cs typeface="+mj-cs"/>
        </a:defRPr>
      </a:lvl1pPr>
    </p:titleStyle>
    <p:bodyStyle>
      <a:lvl1pPr marL="228600" indent="-228600" algn="l" defTabSz="914400" rtl="0" eaLnBrk="1" latinLnBrk="0" hangingPunct="1">
        <a:spcBef>
          <a:spcPts val="2000"/>
        </a:spcBef>
        <a:buClr>
          <a:schemeClr val="accent1"/>
        </a:buClr>
        <a:buSzPct val="75000"/>
        <a:buFont typeface="Wingdings" pitchFamily="2" charset="2"/>
        <a:buChar char="n"/>
        <a:defRPr sz="2000" kern="1200">
          <a:solidFill>
            <a:schemeClr val="tx1">
              <a:lumMod val="65000"/>
              <a:lumOff val="35000"/>
            </a:schemeClr>
          </a:solidFill>
          <a:latin typeface="+mn-lt"/>
          <a:ea typeface="+mn-ea"/>
          <a:cs typeface="+mn-cs"/>
        </a:defRPr>
      </a:lvl1pPr>
      <a:lvl2pPr marL="457200" indent="-228600" algn="l" defTabSz="914400" rtl="0" eaLnBrk="1" latinLnBrk="0" hangingPunct="1">
        <a:spcBef>
          <a:spcPts val="600"/>
        </a:spcBef>
        <a:buClr>
          <a:schemeClr val="accent1">
            <a:lumMod val="60000"/>
            <a:lumOff val="40000"/>
          </a:schemeClr>
        </a:buClr>
        <a:buSzPct val="75000"/>
        <a:buFont typeface="Wingdings" pitchFamily="2" charset="2"/>
        <a:buChar char="n"/>
        <a:defRPr sz="1800" kern="1200">
          <a:solidFill>
            <a:schemeClr val="tx1">
              <a:lumMod val="65000"/>
              <a:lumOff val="35000"/>
            </a:schemeClr>
          </a:solidFill>
          <a:latin typeface="+mn-lt"/>
          <a:ea typeface="+mn-ea"/>
          <a:cs typeface="+mn-cs"/>
        </a:defRPr>
      </a:lvl2pPr>
      <a:lvl3pPr marL="685800" indent="-228600" algn="l" defTabSz="914400" rtl="0" eaLnBrk="1" latinLnBrk="0" hangingPunct="1">
        <a:spcBef>
          <a:spcPts val="600"/>
        </a:spcBef>
        <a:buClr>
          <a:schemeClr val="accent1"/>
        </a:buClr>
        <a:buSzPct val="75000"/>
        <a:buFont typeface="Wingdings" pitchFamily="2" charset="2"/>
        <a:buChar char="n"/>
        <a:defRPr sz="1800" kern="1200">
          <a:solidFill>
            <a:schemeClr val="tx1">
              <a:lumMod val="65000"/>
              <a:lumOff val="35000"/>
            </a:schemeClr>
          </a:solidFill>
          <a:latin typeface="+mn-lt"/>
          <a:ea typeface="+mn-ea"/>
          <a:cs typeface="+mn-cs"/>
        </a:defRPr>
      </a:lvl3pPr>
      <a:lvl4pPr marL="914400" indent="-228600" algn="l" defTabSz="914400" rtl="0" eaLnBrk="1" latinLnBrk="0" hangingPunct="1">
        <a:spcBef>
          <a:spcPts val="600"/>
        </a:spcBef>
        <a:buClr>
          <a:schemeClr val="accent1">
            <a:lumMod val="60000"/>
            <a:lumOff val="40000"/>
          </a:schemeClr>
        </a:buClr>
        <a:buSzPct val="75000"/>
        <a:buFont typeface="Wingdings" pitchFamily="2" charset="2"/>
        <a:buChar char="n"/>
        <a:defRPr sz="1800" kern="1200">
          <a:solidFill>
            <a:schemeClr val="tx1">
              <a:lumMod val="65000"/>
              <a:lumOff val="35000"/>
            </a:schemeClr>
          </a:solidFill>
          <a:latin typeface="+mn-lt"/>
          <a:ea typeface="+mn-ea"/>
          <a:cs typeface="+mn-cs"/>
        </a:defRPr>
      </a:lvl4pPr>
      <a:lvl5pPr marL="1143000" indent="-228600" algn="l" defTabSz="914400" rtl="0" eaLnBrk="1" latinLnBrk="0" hangingPunct="1">
        <a:spcBef>
          <a:spcPts val="600"/>
        </a:spcBef>
        <a:buClr>
          <a:schemeClr val="accent1"/>
        </a:buClr>
        <a:buSzPct val="75000"/>
        <a:buFont typeface="Wingdings" pitchFamily="2" charset="2"/>
        <a:buChar char="n"/>
        <a:defRPr sz="1800" kern="1200">
          <a:solidFill>
            <a:schemeClr val="tx1">
              <a:lumMod val="65000"/>
              <a:lumOff val="35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www.solutiontree.com/dixon-6-8/using-a-table-to-reason-proportionally"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MELT: Numbers, Operations, and Meaning</a:t>
            </a:r>
            <a:endParaRPr lang="en-US" dirty="0"/>
          </a:p>
        </p:txBody>
      </p:sp>
      <p:sp>
        <p:nvSpPr>
          <p:cNvPr id="3" name="Subtitle 2"/>
          <p:cNvSpPr>
            <a:spLocks noGrp="1"/>
          </p:cNvSpPr>
          <p:nvPr>
            <p:ph type="subTitle" idx="1"/>
          </p:nvPr>
        </p:nvSpPr>
        <p:spPr/>
        <p:txBody>
          <a:bodyPr/>
          <a:lstStyle/>
          <a:p>
            <a:r>
              <a:rPr lang="en-US" dirty="0" smtClean="0"/>
              <a:t>Day 2: Tuesday June 27</a:t>
            </a:r>
            <a:endParaRPr lang="en-US" dirty="0"/>
          </a:p>
        </p:txBody>
      </p:sp>
    </p:spTree>
    <p:extLst>
      <p:ext uri="{BB962C8B-B14F-4D97-AF65-F5344CB8AC3E}">
        <p14:creationId xmlns:p14="http://schemas.microsoft.com/office/powerpoint/2010/main" val="38432706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Let’s practice writing a progression</a:t>
            </a:r>
            <a:endParaRPr lang="en-US" dirty="0"/>
          </a:p>
        </p:txBody>
      </p:sp>
      <p:sp>
        <p:nvSpPr>
          <p:cNvPr id="3" name="Content Placeholder 2"/>
          <p:cNvSpPr>
            <a:spLocks noGrp="1"/>
          </p:cNvSpPr>
          <p:nvPr>
            <p:ph idx="1"/>
          </p:nvPr>
        </p:nvSpPr>
        <p:spPr>
          <a:xfrm>
            <a:off x="361782" y="1948695"/>
            <a:ext cx="8588963" cy="5352537"/>
          </a:xfrm>
        </p:spPr>
        <p:txBody>
          <a:bodyPr>
            <a:normAutofit/>
          </a:bodyPr>
          <a:lstStyle/>
          <a:p>
            <a:r>
              <a:rPr lang="en-US" dirty="0" smtClean="0">
                <a:solidFill>
                  <a:schemeClr val="tx1"/>
                </a:solidFill>
              </a:rPr>
              <a:t>Ratios and proportional relationships provide a mathematical link between a deep understanding of number in elementary school and the abstract reasoning processes of high school. </a:t>
            </a:r>
          </a:p>
          <a:p>
            <a:r>
              <a:rPr lang="en-US" dirty="0" smtClean="0"/>
              <a:t>Write a progression that provides an overview of the content </a:t>
            </a:r>
            <a:r>
              <a:rPr lang="en-US" smtClean="0"/>
              <a:t>of ratios </a:t>
            </a:r>
            <a:r>
              <a:rPr lang="en-US" dirty="0" smtClean="0"/>
              <a:t>and proportional relationships in the middle grades.</a:t>
            </a:r>
            <a:endParaRPr lang="en-US" dirty="0"/>
          </a:p>
        </p:txBody>
      </p:sp>
    </p:spTree>
    <p:extLst>
      <p:ext uri="{BB962C8B-B14F-4D97-AF65-F5344CB8AC3E}">
        <p14:creationId xmlns:p14="http://schemas.microsoft.com/office/powerpoint/2010/main" val="10118118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Sample Progression</a:t>
            </a:r>
            <a:endParaRPr lang="en-US" dirty="0"/>
          </a:p>
        </p:txBody>
      </p:sp>
      <p:sp>
        <p:nvSpPr>
          <p:cNvPr id="3" name="Content Placeholder 2"/>
          <p:cNvSpPr>
            <a:spLocks noGrp="1"/>
          </p:cNvSpPr>
          <p:nvPr>
            <p:ph idx="1"/>
          </p:nvPr>
        </p:nvSpPr>
        <p:spPr>
          <a:xfrm>
            <a:off x="368978" y="1232647"/>
            <a:ext cx="8246225" cy="5314307"/>
          </a:xfrm>
        </p:spPr>
        <p:txBody>
          <a:bodyPr>
            <a:normAutofit/>
          </a:bodyPr>
          <a:lstStyle/>
          <a:p>
            <a:r>
              <a:rPr lang="en-US" dirty="0" smtClean="0"/>
              <a:t>Explore and understand ration as a relationship between two quantities.</a:t>
            </a:r>
          </a:p>
          <a:p>
            <a:r>
              <a:rPr lang="en-US" dirty="0" smtClean="0"/>
              <a:t>Explore and understand unit rate. </a:t>
            </a:r>
          </a:p>
          <a:p>
            <a:r>
              <a:rPr lang="en-US" dirty="0" smtClean="0"/>
              <a:t>Solve ratio problems.</a:t>
            </a:r>
          </a:p>
          <a:p>
            <a:r>
              <a:rPr lang="en-US" dirty="0" smtClean="0"/>
              <a:t>Solve real-world problems involving ratios using various representations, including tables, number lines, and bar models.</a:t>
            </a:r>
          </a:p>
          <a:p>
            <a:r>
              <a:rPr lang="en-US" dirty="0" smtClean="0"/>
              <a:t>Make sense of proportional relationships. </a:t>
            </a:r>
          </a:p>
          <a:p>
            <a:r>
              <a:rPr lang="en-US" dirty="0" smtClean="0"/>
              <a:t>Determine if two quantities are proportional.</a:t>
            </a:r>
          </a:p>
          <a:p>
            <a:r>
              <a:rPr lang="en-US" dirty="0" smtClean="0"/>
              <a:t>Solve problems involving proportional relationships.</a:t>
            </a:r>
          </a:p>
          <a:p>
            <a:r>
              <a:rPr lang="en-US" dirty="0" smtClean="0"/>
              <a:t>Graph and interpret proportional relationships.</a:t>
            </a:r>
          </a:p>
        </p:txBody>
      </p:sp>
    </p:spTree>
    <p:extLst>
      <p:ext uri="{BB962C8B-B14F-4D97-AF65-F5344CB8AC3E}">
        <p14:creationId xmlns:p14="http://schemas.microsoft.com/office/powerpoint/2010/main" val="38366909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 list of factors that Promote Reasoning</a:t>
            </a:r>
            <a:endParaRPr lang="en-US" dirty="0"/>
          </a:p>
        </p:txBody>
      </p:sp>
      <p:sp>
        <p:nvSpPr>
          <p:cNvPr id="3" name="Content Placeholder 2"/>
          <p:cNvSpPr>
            <a:spLocks noGrp="1"/>
          </p:cNvSpPr>
          <p:nvPr>
            <p:ph sz="half" idx="1"/>
          </p:nvPr>
        </p:nvSpPr>
        <p:spPr>
          <a:xfrm>
            <a:off x="235185" y="1600200"/>
            <a:ext cx="4261187" cy="4288536"/>
          </a:xfrm>
        </p:spPr>
        <p:txBody>
          <a:bodyPr>
            <a:normAutofit/>
          </a:bodyPr>
          <a:lstStyle/>
          <a:p>
            <a:r>
              <a:rPr lang="en-US" sz="2400" dirty="0" smtClean="0"/>
              <a:t>Discourse</a:t>
            </a:r>
          </a:p>
          <a:p>
            <a:r>
              <a:rPr lang="en-US" sz="2400" dirty="0" smtClean="0"/>
              <a:t>Recording Sheets</a:t>
            </a:r>
          </a:p>
          <a:p>
            <a:r>
              <a:rPr lang="en-US" sz="2400" dirty="0" smtClean="0"/>
              <a:t>Writing</a:t>
            </a:r>
          </a:p>
          <a:p>
            <a:r>
              <a:rPr lang="en-US" sz="2400" dirty="0" smtClean="0"/>
              <a:t>Wait time</a:t>
            </a:r>
          </a:p>
          <a:p>
            <a:r>
              <a:rPr lang="en-US" sz="2400" dirty="0" smtClean="0"/>
              <a:t>Probing Questions</a:t>
            </a:r>
          </a:p>
        </p:txBody>
      </p:sp>
      <p:sp>
        <p:nvSpPr>
          <p:cNvPr id="4" name="Content Placeholder 3"/>
          <p:cNvSpPr>
            <a:spLocks noGrp="1"/>
          </p:cNvSpPr>
          <p:nvPr>
            <p:ph sz="half" idx="2"/>
          </p:nvPr>
        </p:nvSpPr>
        <p:spPr>
          <a:xfrm>
            <a:off x="4648199" y="1600200"/>
            <a:ext cx="4072467" cy="4288536"/>
          </a:xfrm>
        </p:spPr>
        <p:txBody>
          <a:bodyPr>
            <a:normAutofit/>
          </a:bodyPr>
          <a:lstStyle/>
          <a:p>
            <a:r>
              <a:rPr lang="en-US" sz="2400" dirty="0" smtClean="0"/>
              <a:t>Reflecting on Problem Solving and Reasoning</a:t>
            </a:r>
          </a:p>
          <a:p>
            <a:r>
              <a:rPr lang="en-US" sz="2400" dirty="0" smtClean="0"/>
              <a:t>High Standards and Expectations</a:t>
            </a:r>
          </a:p>
          <a:p>
            <a:r>
              <a:rPr lang="en-US" sz="2400" dirty="0"/>
              <a:t>Group Work</a:t>
            </a:r>
          </a:p>
          <a:p>
            <a:r>
              <a:rPr lang="en-US" sz="2400" dirty="0"/>
              <a:t>Models, </a:t>
            </a:r>
            <a:r>
              <a:rPr lang="en-US" sz="2400" dirty="0" err="1"/>
              <a:t>Manipulatives</a:t>
            </a:r>
            <a:r>
              <a:rPr lang="en-US" sz="2400" dirty="0"/>
              <a:t>, and Technological Tools</a:t>
            </a:r>
          </a:p>
          <a:p>
            <a:pPr marL="0" indent="0">
              <a:buNone/>
            </a:pPr>
            <a:endParaRPr lang="en-US" dirty="0"/>
          </a:p>
        </p:txBody>
      </p:sp>
      <p:sp>
        <p:nvSpPr>
          <p:cNvPr id="5" name="TextBox 4"/>
          <p:cNvSpPr txBox="1"/>
          <p:nvPr/>
        </p:nvSpPr>
        <p:spPr>
          <a:xfrm>
            <a:off x="413926" y="5288571"/>
            <a:ext cx="8062147" cy="923330"/>
          </a:xfrm>
          <a:prstGeom prst="rect">
            <a:avLst/>
          </a:prstGeom>
          <a:noFill/>
        </p:spPr>
        <p:txBody>
          <a:bodyPr wrap="square" rtlCol="0">
            <a:spAutoFit/>
          </a:bodyPr>
          <a:lstStyle/>
          <a:p>
            <a:r>
              <a:rPr lang="en-US" dirty="0" smtClean="0"/>
              <a:t>Which of the factors that help promote reasoning are considerations you are already implementing in your teaching of mathematics? How are they working? What changes do you want to make?</a:t>
            </a:r>
            <a:endParaRPr lang="en-US" dirty="0"/>
          </a:p>
        </p:txBody>
      </p:sp>
    </p:spTree>
    <p:extLst>
      <p:ext uri="{BB962C8B-B14F-4D97-AF65-F5344CB8AC3E}">
        <p14:creationId xmlns:p14="http://schemas.microsoft.com/office/powerpoint/2010/main" val="34379035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Consider the task:</a:t>
            </a:r>
            <a:endParaRPr lang="en-US" dirty="0"/>
          </a:p>
        </p:txBody>
      </p:sp>
      <p:sp>
        <p:nvSpPr>
          <p:cNvPr id="3" name="Content Placeholder 2"/>
          <p:cNvSpPr>
            <a:spLocks noGrp="1"/>
          </p:cNvSpPr>
          <p:nvPr>
            <p:ph idx="1"/>
          </p:nvPr>
        </p:nvSpPr>
        <p:spPr/>
        <p:txBody>
          <a:bodyPr/>
          <a:lstStyle/>
          <a:p>
            <a:r>
              <a:rPr lang="en-US" dirty="0" smtClean="0"/>
              <a:t>You work in a grocery store. Your boss gives you the following table to make sure that the prices of various sizes of lemonade are proportional. Fill in the missing values in order to determine the price or size of the lemonade.</a:t>
            </a:r>
          </a:p>
          <a:p>
            <a:endParaRPr lang="en-US" dirty="0"/>
          </a:p>
        </p:txBody>
      </p:sp>
      <p:graphicFrame>
        <p:nvGraphicFramePr>
          <p:cNvPr id="5" name="Table 4"/>
          <p:cNvGraphicFramePr>
            <a:graphicFrameLocks noGrp="1"/>
          </p:cNvGraphicFramePr>
          <p:nvPr/>
        </p:nvGraphicFramePr>
        <p:xfrm>
          <a:off x="758158" y="3470810"/>
          <a:ext cx="7296629" cy="1463945"/>
        </p:xfrm>
        <a:graphic>
          <a:graphicData uri="http://schemas.openxmlformats.org/drawingml/2006/table">
            <a:tbl>
              <a:tblPr firstRow="1" bandRow="1">
                <a:tableStyleId>{5C22544A-7EE6-4342-B048-85BDC9FD1C3A}</a:tableStyleId>
              </a:tblPr>
              <a:tblGrid>
                <a:gridCol w="2409198"/>
                <a:gridCol w="633039"/>
                <a:gridCol w="493397"/>
                <a:gridCol w="651658"/>
                <a:gridCol w="474780"/>
                <a:gridCol w="465470"/>
                <a:gridCol w="465470"/>
                <a:gridCol w="381685"/>
                <a:gridCol w="586492"/>
                <a:gridCol w="735440"/>
              </a:tblGrid>
              <a:tr h="537025">
                <a:tc>
                  <a:txBody>
                    <a:bodyPr/>
                    <a:lstStyle/>
                    <a:p>
                      <a:r>
                        <a:rPr lang="en-US" b="0" dirty="0" smtClean="0">
                          <a:solidFill>
                            <a:srgbClr val="FFFFFF"/>
                          </a:solidFill>
                        </a:rPr>
                        <a:t>Price ($)</a:t>
                      </a:r>
                      <a:endParaRPr lang="en-US" b="0" dirty="0">
                        <a:solidFill>
                          <a:srgbClr val="FFFFFF"/>
                        </a:solidFill>
                      </a:endParaRPr>
                    </a:p>
                  </a:txBody>
                  <a:tcPr/>
                </a:tc>
                <a:tc>
                  <a:txBody>
                    <a:bodyPr/>
                    <a:lstStyle/>
                    <a:p>
                      <a:endParaRPr lang="en-US" b="0" dirty="0">
                        <a:solidFill>
                          <a:srgbClr val="FFFFFF"/>
                        </a:solidFill>
                      </a:endParaRPr>
                    </a:p>
                  </a:txBody>
                  <a:tcPr/>
                </a:tc>
                <a:tc>
                  <a:txBody>
                    <a:bodyPr/>
                    <a:lstStyle/>
                    <a:p>
                      <a:endParaRPr lang="en-US" b="0" dirty="0">
                        <a:solidFill>
                          <a:srgbClr val="FFFFFF"/>
                        </a:solidFill>
                      </a:endParaRPr>
                    </a:p>
                  </a:txBody>
                  <a:tcPr/>
                </a:tc>
                <a:tc>
                  <a:txBody>
                    <a:bodyPr/>
                    <a:lstStyle/>
                    <a:p>
                      <a:r>
                        <a:rPr lang="en-US" b="0" dirty="0" smtClean="0">
                          <a:solidFill>
                            <a:srgbClr val="FFFFFF"/>
                          </a:solidFill>
                        </a:rPr>
                        <a:t>1.50</a:t>
                      </a:r>
                      <a:endParaRPr lang="en-US" b="0" dirty="0">
                        <a:solidFill>
                          <a:srgbClr val="FFFFFF"/>
                        </a:solidFill>
                      </a:endParaRPr>
                    </a:p>
                  </a:txBody>
                  <a:tcPr/>
                </a:tc>
                <a:tc>
                  <a:txBody>
                    <a:bodyPr/>
                    <a:lstStyle/>
                    <a:p>
                      <a:r>
                        <a:rPr lang="en-US" b="0" dirty="0" smtClean="0">
                          <a:solidFill>
                            <a:srgbClr val="FFFFFF"/>
                          </a:solidFill>
                        </a:rPr>
                        <a:t>3</a:t>
                      </a:r>
                      <a:endParaRPr lang="en-US" b="0" dirty="0">
                        <a:solidFill>
                          <a:srgbClr val="FFFFFF"/>
                        </a:solidFill>
                      </a:endParaRPr>
                    </a:p>
                  </a:txBody>
                  <a:tcPr/>
                </a:tc>
                <a:tc>
                  <a:txBody>
                    <a:bodyPr/>
                    <a:lstStyle/>
                    <a:p>
                      <a:endParaRPr lang="en-US" b="0" dirty="0">
                        <a:solidFill>
                          <a:srgbClr val="FFFFFF"/>
                        </a:solidFill>
                      </a:endParaRPr>
                    </a:p>
                  </a:txBody>
                  <a:tcPr/>
                </a:tc>
                <a:tc>
                  <a:txBody>
                    <a:bodyPr/>
                    <a:lstStyle/>
                    <a:p>
                      <a:endParaRPr lang="en-US" b="0">
                        <a:solidFill>
                          <a:srgbClr val="FFFFFF"/>
                        </a:solidFill>
                      </a:endParaRPr>
                    </a:p>
                  </a:txBody>
                  <a:tcPr/>
                </a:tc>
                <a:tc>
                  <a:txBody>
                    <a:bodyPr/>
                    <a:lstStyle/>
                    <a:p>
                      <a:r>
                        <a:rPr lang="en-US" b="0" dirty="0" smtClean="0">
                          <a:solidFill>
                            <a:srgbClr val="FFFFFF"/>
                          </a:solidFill>
                        </a:rPr>
                        <a:t>9</a:t>
                      </a:r>
                      <a:endParaRPr lang="en-US" b="0" dirty="0">
                        <a:solidFill>
                          <a:srgbClr val="FFFFFF"/>
                        </a:solidFill>
                      </a:endParaRPr>
                    </a:p>
                  </a:txBody>
                  <a:tcPr/>
                </a:tc>
                <a:tc>
                  <a:txBody>
                    <a:bodyPr/>
                    <a:lstStyle/>
                    <a:p>
                      <a:endParaRPr lang="en-US" b="0" dirty="0">
                        <a:solidFill>
                          <a:srgbClr val="FFFFFF"/>
                        </a:solidFill>
                      </a:endParaRPr>
                    </a:p>
                  </a:txBody>
                  <a:tcPr/>
                </a:tc>
                <a:tc>
                  <a:txBody>
                    <a:bodyPr/>
                    <a:lstStyle/>
                    <a:p>
                      <a:r>
                        <a:rPr lang="en-US" b="0" dirty="0" smtClean="0">
                          <a:solidFill>
                            <a:srgbClr val="FFFFFF"/>
                          </a:solidFill>
                        </a:rPr>
                        <a:t>16</a:t>
                      </a:r>
                      <a:endParaRPr lang="en-US" b="0" dirty="0">
                        <a:solidFill>
                          <a:srgbClr val="FFFFFF"/>
                        </a:solidFill>
                      </a:endParaRPr>
                    </a:p>
                  </a:txBody>
                  <a:tcPr/>
                </a:tc>
              </a:tr>
              <a:tr h="926920">
                <a:tc>
                  <a:txBody>
                    <a:bodyPr/>
                    <a:lstStyle/>
                    <a:p>
                      <a:r>
                        <a:rPr lang="en-US" b="0" dirty="0" smtClean="0">
                          <a:solidFill>
                            <a:srgbClr val="FFFFFF"/>
                          </a:solidFill>
                        </a:rPr>
                        <a:t>Container Size (oz)</a:t>
                      </a:r>
                      <a:endParaRPr lang="en-US" b="0" dirty="0">
                        <a:solidFill>
                          <a:srgbClr val="FFFFFF"/>
                        </a:solidFill>
                      </a:endParaRPr>
                    </a:p>
                  </a:txBody>
                  <a:tcPr>
                    <a:solidFill>
                      <a:schemeClr val="accent1"/>
                    </a:solidFill>
                  </a:tcPr>
                </a:tc>
                <a:tc>
                  <a:txBody>
                    <a:bodyPr/>
                    <a:lstStyle/>
                    <a:p>
                      <a:r>
                        <a:rPr lang="en-US" b="0" dirty="0" smtClean="0">
                          <a:solidFill>
                            <a:srgbClr val="FFFFFF"/>
                          </a:solidFill>
                        </a:rPr>
                        <a:t>8</a:t>
                      </a:r>
                      <a:endParaRPr lang="en-US" b="0" dirty="0">
                        <a:solidFill>
                          <a:srgbClr val="FFFFFF"/>
                        </a:solidFill>
                      </a:endParaRPr>
                    </a:p>
                  </a:txBody>
                  <a:tcPr>
                    <a:solidFill>
                      <a:schemeClr val="accent1"/>
                    </a:solidFill>
                  </a:tcPr>
                </a:tc>
                <a:tc>
                  <a:txBody>
                    <a:bodyPr/>
                    <a:lstStyle/>
                    <a:p>
                      <a:r>
                        <a:rPr lang="en-US" b="0" dirty="0" smtClean="0">
                          <a:solidFill>
                            <a:srgbClr val="FFFFFF"/>
                          </a:solidFill>
                        </a:rPr>
                        <a:t>18</a:t>
                      </a:r>
                      <a:endParaRPr lang="en-US" b="0" dirty="0">
                        <a:solidFill>
                          <a:srgbClr val="FFFFFF"/>
                        </a:solidFill>
                      </a:endParaRPr>
                    </a:p>
                  </a:txBody>
                  <a:tcPr>
                    <a:solidFill>
                      <a:schemeClr val="accent1"/>
                    </a:solidFill>
                  </a:tcPr>
                </a:tc>
                <a:tc>
                  <a:txBody>
                    <a:bodyPr/>
                    <a:lstStyle/>
                    <a:p>
                      <a:endParaRPr lang="en-US" b="0" dirty="0">
                        <a:solidFill>
                          <a:srgbClr val="FFFFFF"/>
                        </a:solidFill>
                      </a:endParaRPr>
                    </a:p>
                  </a:txBody>
                  <a:tcPr>
                    <a:solidFill>
                      <a:schemeClr val="accent1"/>
                    </a:solidFill>
                  </a:tcPr>
                </a:tc>
                <a:tc>
                  <a:txBody>
                    <a:bodyPr/>
                    <a:lstStyle/>
                    <a:p>
                      <a:r>
                        <a:rPr lang="en-US" b="0" dirty="0" smtClean="0">
                          <a:solidFill>
                            <a:srgbClr val="FFFFFF"/>
                          </a:solidFill>
                        </a:rPr>
                        <a:t>24</a:t>
                      </a:r>
                      <a:endParaRPr lang="en-US" b="0" dirty="0">
                        <a:solidFill>
                          <a:srgbClr val="FFFFFF"/>
                        </a:solidFill>
                      </a:endParaRPr>
                    </a:p>
                  </a:txBody>
                  <a:tcPr>
                    <a:solidFill>
                      <a:schemeClr val="accent1"/>
                    </a:solidFill>
                  </a:tcPr>
                </a:tc>
                <a:tc>
                  <a:txBody>
                    <a:bodyPr/>
                    <a:lstStyle/>
                    <a:p>
                      <a:r>
                        <a:rPr lang="en-US" b="0" dirty="0" smtClean="0">
                          <a:solidFill>
                            <a:srgbClr val="FFFFFF"/>
                          </a:solidFill>
                        </a:rPr>
                        <a:t>32</a:t>
                      </a:r>
                      <a:endParaRPr lang="en-US" b="0" dirty="0">
                        <a:solidFill>
                          <a:srgbClr val="FFFFFF"/>
                        </a:solidFill>
                      </a:endParaRPr>
                    </a:p>
                  </a:txBody>
                  <a:tcPr>
                    <a:solidFill>
                      <a:schemeClr val="accent1"/>
                    </a:solidFill>
                  </a:tcPr>
                </a:tc>
                <a:tc>
                  <a:txBody>
                    <a:bodyPr/>
                    <a:lstStyle/>
                    <a:p>
                      <a:r>
                        <a:rPr lang="en-US" b="0" dirty="0" smtClean="0">
                          <a:solidFill>
                            <a:srgbClr val="FFFFFF"/>
                          </a:solidFill>
                        </a:rPr>
                        <a:t>64</a:t>
                      </a:r>
                      <a:endParaRPr lang="en-US" b="0" dirty="0">
                        <a:solidFill>
                          <a:srgbClr val="FFFFFF"/>
                        </a:solidFill>
                      </a:endParaRPr>
                    </a:p>
                  </a:txBody>
                  <a:tcPr>
                    <a:solidFill>
                      <a:schemeClr val="accent1"/>
                    </a:solidFill>
                  </a:tcPr>
                </a:tc>
                <a:tc>
                  <a:txBody>
                    <a:bodyPr/>
                    <a:lstStyle/>
                    <a:p>
                      <a:endParaRPr lang="en-US" b="0" dirty="0">
                        <a:solidFill>
                          <a:srgbClr val="FFFFFF"/>
                        </a:solidFill>
                      </a:endParaRPr>
                    </a:p>
                  </a:txBody>
                  <a:tcPr>
                    <a:solidFill>
                      <a:schemeClr val="accent1"/>
                    </a:solidFill>
                  </a:tcPr>
                </a:tc>
                <a:tc>
                  <a:txBody>
                    <a:bodyPr/>
                    <a:lstStyle/>
                    <a:p>
                      <a:r>
                        <a:rPr lang="en-US" b="0" dirty="0" smtClean="0">
                          <a:solidFill>
                            <a:srgbClr val="FFFFFF"/>
                          </a:solidFill>
                        </a:rPr>
                        <a:t>116</a:t>
                      </a:r>
                      <a:endParaRPr lang="en-US" b="0" dirty="0">
                        <a:solidFill>
                          <a:srgbClr val="FFFFFF"/>
                        </a:solidFill>
                      </a:endParaRPr>
                    </a:p>
                  </a:txBody>
                  <a:tcPr>
                    <a:solidFill>
                      <a:schemeClr val="accent1"/>
                    </a:solidFill>
                  </a:tcPr>
                </a:tc>
                <a:tc>
                  <a:txBody>
                    <a:bodyPr/>
                    <a:lstStyle/>
                    <a:p>
                      <a:endParaRPr lang="en-US" b="0" dirty="0">
                        <a:solidFill>
                          <a:srgbClr val="FFFFFF"/>
                        </a:solidFill>
                      </a:endParaRPr>
                    </a:p>
                  </a:txBody>
                  <a:tcPr>
                    <a:solidFill>
                      <a:schemeClr val="accent1"/>
                    </a:solidFill>
                  </a:tcPr>
                </a:tc>
              </a:tr>
            </a:tbl>
          </a:graphicData>
        </a:graphic>
      </p:graphicFrame>
    </p:spTree>
    <p:extLst>
      <p:ext uri="{BB962C8B-B14F-4D97-AF65-F5344CB8AC3E}">
        <p14:creationId xmlns:p14="http://schemas.microsoft.com/office/powerpoint/2010/main" val="405836215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Seventh-Grade Class</a:t>
            </a:r>
            <a:endParaRPr lang="en-US" dirty="0"/>
          </a:p>
        </p:txBody>
      </p:sp>
      <p:sp>
        <p:nvSpPr>
          <p:cNvPr id="3" name="Content Placeholder 2"/>
          <p:cNvSpPr>
            <a:spLocks noGrp="1"/>
          </p:cNvSpPr>
          <p:nvPr>
            <p:ph idx="1"/>
          </p:nvPr>
        </p:nvSpPr>
        <p:spPr/>
        <p:txBody>
          <a:bodyPr/>
          <a:lstStyle/>
          <a:p>
            <a:r>
              <a:rPr lang="en-US" dirty="0" smtClean="0">
                <a:hlinkClick r:id="rId2"/>
              </a:rPr>
              <a:t>https://www.solutiontree.com/dixon-6-8/using-a-table-to-reason-proportionally</a:t>
            </a:r>
            <a:endParaRPr lang="en-US" dirty="0" smtClean="0"/>
          </a:p>
          <a:p>
            <a:r>
              <a:rPr lang="en-US" dirty="0" smtClean="0"/>
              <a:t>How do the students connect the relationships of price to container size? What strategies do they use to determine the other relationships?</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Teacher</a:t>
            </a:r>
            <a:endParaRPr lang="en-US" dirty="0"/>
          </a:p>
        </p:txBody>
      </p:sp>
      <p:sp>
        <p:nvSpPr>
          <p:cNvPr id="3" name="Content Placeholder 2"/>
          <p:cNvSpPr>
            <a:spLocks noGrp="1"/>
          </p:cNvSpPr>
          <p:nvPr>
            <p:ph idx="1"/>
          </p:nvPr>
        </p:nvSpPr>
        <p:spPr/>
        <p:txBody>
          <a:bodyPr/>
          <a:lstStyle/>
          <a:p>
            <a:r>
              <a:rPr lang="en-US" dirty="0" smtClean="0"/>
              <a:t>How does the teacher engage students in Mathematical practice 2, “Reason abstractly and quantitatively”?</a:t>
            </a:r>
          </a:p>
          <a:p>
            <a:r>
              <a:rPr lang="en-US" dirty="0" smtClean="0"/>
              <a:t>How does the teacher prompt students to make sense of the task?</a:t>
            </a:r>
          </a:p>
          <a:p>
            <a:r>
              <a:rPr lang="en-US" dirty="0" smtClean="0"/>
              <a:t>How does the teacher use the formative assessment process to drive his questioning?</a:t>
            </a:r>
          </a:p>
          <a:p>
            <a:r>
              <a:rPr lang="en-US" dirty="0" smtClean="0"/>
              <a:t>What do you think the teacher’s goal is during the whole class discussion?</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Brainstorm and Reflect	</a:t>
            </a:r>
            <a:endParaRPr lang="en-US" dirty="0"/>
          </a:p>
        </p:txBody>
      </p:sp>
      <p:sp>
        <p:nvSpPr>
          <p:cNvPr id="3" name="Content Placeholder 2"/>
          <p:cNvSpPr>
            <a:spLocks noGrp="1"/>
          </p:cNvSpPr>
          <p:nvPr>
            <p:ph idx="1"/>
          </p:nvPr>
        </p:nvSpPr>
        <p:spPr>
          <a:xfrm>
            <a:off x="395110" y="1619014"/>
            <a:ext cx="8240889" cy="4291013"/>
          </a:xfrm>
        </p:spPr>
        <p:txBody>
          <a:bodyPr/>
          <a:lstStyle/>
          <a:p>
            <a:r>
              <a:rPr lang="en-US" dirty="0" smtClean="0"/>
              <a:t>What are some challenges that may occur as you begin to adjust your mathematics instruction to include (a) experiences for students that will support them in stating conjectures and (b) time to make mathematical arguments that will either support or disprove these conjectures?</a:t>
            </a:r>
          </a:p>
          <a:p>
            <a:r>
              <a:rPr lang="en-US" dirty="0" smtClean="0"/>
              <a:t>What are some actions you can take to make the challenges identified in the question above more manageable?</a:t>
            </a:r>
            <a:endParaRPr lang="en-US" dirty="0"/>
          </a:p>
        </p:txBody>
      </p:sp>
    </p:spTree>
    <p:extLst>
      <p:ext uri="{BB962C8B-B14F-4D97-AF65-F5344CB8AC3E}">
        <p14:creationId xmlns:p14="http://schemas.microsoft.com/office/powerpoint/2010/main" val="214372018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TQE Process</a:t>
            </a:r>
            <a:endParaRPr lang="en-US" dirty="0"/>
          </a:p>
        </p:txBody>
      </p:sp>
      <p:sp>
        <p:nvSpPr>
          <p:cNvPr id="3" name="Content Placeholder 2"/>
          <p:cNvSpPr>
            <a:spLocks noGrp="1"/>
          </p:cNvSpPr>
          <p:nvPr>
            <p:ph idx="1"/>
          </p:nvPr>
        </p:nvSpPr>
        <p:spPr/>
        <p:txBody>
          <a:bodyPr/>
          <a:lstStyle/>
          <a:p>
            <a:r>
              <a:rPr lang="en-US" dirty="0" smtClean="0"/>
              <a:t>T: Select appropriate </a:t>
            </a:r>
            <a:r>
              <a:rPr lang="en-US" i="1" dirty="0" smtClean="0">
                <a:solidFill>
                  <a:schemeClr val="accent3"/>
                </a:solidFill>
              </a:rPr>
              <a:t>tasks</a:t>
            </a:r>
            <a:r>
              <a:rPr lang="en-US" dirty="0" smtClean="0"/>
              <a:t> to support identified learning goals.</a:t>
            </a:r>
          </a:p>
          <a:p>
            <a:r>
              <a:rPr lang="en-US" dirty="0" smtClean="0"/>
              <a:t>Q: Facilitate productive </a:t>
            </a:r>
            <a:r>
              <a:rPr lang="en-US" i="1" dirty="0" smtClean="0">
                <a:solidFill>
                  <a:srgbClr val="FAC810"/>
                </a:solidFill>
              </a:rPr>
              <a:t>questioning </a:t>
            </a:r>
            <a:r>
              <a:rPr lang="en-US" dirty="0" smtClean="0"/>
              <a:t>during instruction to engage students in Mathematical Practices.</a:t>
            </a:r>
          </a:p>
          <a:p>
            <a:r>
              <a:rPr lang="en-US" dirty="0" smtClean="0"/>
              <a:t>E: Collect and use student </a:t>
            </a:r>
            <a:r>
              <a:rPr lang="en-US" i="1" dirty="0" smtClean="0">
                <a:solidFill>
                  <a:srgbClr val="FAC810"/>
                </a:solidFill>
              </a:rPr>
              <a:t>evidence</a:t>
            </a:r>
            <a:r>
              <a:rPr lang="en-US" dirty="0" smtClean="0">
                <a:solidFill>
                  <a:srgbClr val="FAC810"/>
                </a:solidFill>
              </a:rPr>
              <a:t> </a:t>
            </a:r>
            <a:r>
              <a:rPr lang="en-US" dirty="0" smtClean="0"/>
              <a:t>in the formative assessment process during instruction.</a:t>
            </a:r>
          </a:p>
        </p:txBody>
      </p:sp>
    </p:spTree>
    <p:extLst>
      <p:ext uri="{BB962C8B-B14F-4D97-AF65-F5344CB8AC3E}">
        <p14:creationId xmlns:p14="http://schemas.microsoft.com/office/powerpoint/2010/main" val="312691553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Group Discussion</a:t>
            </a:r>
            <a:endParaRPr lang="en-US" dirty="0"/>
          </a:p>
        </p:txBody>
      </p:sp>
      <p:sp>
        <p:nvSpPr>
          <p:cNvPr id="3" name="Content Placeholder 2"/>
          <p:cNvSpPr>
            <a:spLocks noGrp="1"/>
          </p:cNvSpPr>
          <p:nvPr>
            <p:ph idx="1"/>
          </p:nvPr>
        </p:nvSpPr>
        <p:spPr/>
        <p:txBody>
          <a:bodyPr/>
          <a:lstStyle/>
          <a:p>
            <a:r>
              <a:rPr lang="en-US" dirty="0" smtClean="0"/>
              <a:t>Reflect on your own teaching… In what ways are you creating the expectations that students share their thinking and make sense of one another’s discourse?</a:t>
            </a:r>
          </a:p>
          <a:p>
            <a:r>
              <a:rPr lang="en-US" dirty="0" smtClean="0"/>
              <a:t>Think back to a lesson that you taught recently where you did this. Can you relate it to the TQE process?</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normAutofit lnSpcReduction="10000"/>
          </a:bodyPr>
          <a:lstStyle/>
          <a:p>
            <a:r>
              <a:rPr lang="en-US" dirty="0" err="1" smtClean="0"/>
              <a:t>Boaler</a:t>
            </a:r>
            <a:r>
              <a:rPr lang="en-US" dirty="0" smtClean="0"/>
              <a:t>, J. (2016). </a:t>
            </a:r>
            <a:r>
              <a:rPr lang="en-US" i="1" dirty="0" smtClean="0"/>
              <a:t>Mathematical mindsets. </a:t>
            </a:r>
            <a:r>
              <a:rPr lang="en-US" dirty="0" smtClean="0"/>
              <a:t>San Francisco, CA: </a:t>
            </a:r>
            <a:r>
              <a:rPr lang="en-US" dirty="0" err="1" smtClean="0"/>
              <a:t>Jossey</a:t>
            </a:r>
            <a:r>
              <a:rPr lang="en-US" dirty="0" smtClean="0"/>
              <a:t>-Bass.</a:t>
            </a:r>
          </a:p>
          <a:p>
            <a:r>
              <a:rPr lang="en-US" dirty="0" smtClean="0"/>
              <a:t>National </a:t>
            </a:r>
            <a:r>
              <a:rPr lang="en-US" dirty="0"/>
              <a:t>Council of Teachers of Mathematics. (2000). </a:t>
            </a:r>
            <a:r>
              <a:rPr lang="en-US" i="1" dirty="0"/>
              <a:t>Principles and standards for school mathematics</a:t>
            </a:r>
            <a:r>
              <a:rPr lang="en-US" dirty="0"/>
              <a:t>. Reston, VA</a:t>
            </a:r>
            <a:r>
              <a:rPr lang="en-US" dirty="0" smtClean="0"/>
              <a:t>:  </a:t>
            </a:r>
            <a:r>
              <a:rPr lang="en-US" dirty="0"/>
              <a:t>Author. </a:t>
            </a:r>
          </a:p>
          <a:p>
            <a:r>
              <a:rPr lang="en-US" dirty="0"/>
              <a:t>National Governors Association Center for Best Practices, Council of Chief State School </a:t>
            </a:r>
            <a:r>
              <a:rPr lang="en-US" dirty="0" smtClean="0"/>
              <a:t>Officers</a:t>
            </a:r>
            <a:r>
              <a:rPr lang="en-US" dirty="0"/>
              <a:t>. (2010). </a:t>
            </a:r>
            <a:r>
              <a:rPr lang="en-US" i="1" dirty="0"/>
              <a:t>Common core state standards </a:t>
            </a:r>
            <a:r>
              <a:rPr lang="en-US" dirty="0"/>
              <a:t>(</a:t>
            </a:r>
            <a:r>
              <a:rPr lang="en-US" i="1" dirty="0"/>
              <a:t>mathematics</a:t>
            </a:r>
            <a:r>
              <a:rPr lang="en-US" dirty="0"/>
              <a:t>). Washington, DC: </a:t>
            </a:r>
            <a:r>
              <a:rPr lang="en-US" dirty="0" smtClean="0"/>
              <a:t> Author.</a:t>
            </a:r>
          </a:p>
          <a:p>
            <a:r>
              <a:rPr lang="en-US" dirty="0" smtClean="0"/>
              <a:t>Nolan, E., Dixon, J., Roy, G., &amp; </a:t>
            </a:r>
            <a:r>
              <a:rPr lang="en-US" dirty="0" err="1" smtClean="0"/>
              <a:t>Andreasen</a:t>
            </a:r>
            <a:r>
              <a:rPr lang="en-US" dirty="0" smtClean="0"/>
              <a:t>, J. (2016). </a:t>
            </a:r>
            <a:r>
              <a:rPr lang="en-US" i="1" dirty="0" smtClean="0"/>
              <a:t>Making sense of mathematics for teaching: Grades 6-8. </a:t>
            </a:r>
            <a:r>
              <a:rPr lang="en-US" dirty="0" smtClean="0"/>
              <a:t>Bloomington, IN: Solution Tree.</a:t>
            </a:r>
          </a:p>
          <a:p>
            <a:endParaRPr lang="en-US" dirty="0" smtClean="0"/>
          </a:p>
          <a:p>
            <a:endParaRPr lang="en-US" dirty="0"/>
          </a:p>
          <a:p>
            <a:endParaRPr lang="en-US" dirty="0"/>
          </a:p>
        </p:txBody>
      </p:sp>
    </p:spTree>
    <p:extLst>
      <p:ext uri="{BB962C8B-B14F-4D97-AF65-F5344CB8AC3E}">
        <p14:creationId xmlns:p14="http://schemas.microsoft.com/office/powerpoint/2010/main" val="6716527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a:t>
            </a:r>
            <a:endParaRPr lang="en-US" dirty="0"/>
          </a:p>
        </p:txBody>
      </p:sp>
      <p:sp>
        <p:nvSpPr>
          <p:cNvPr id="3" name="Content Placeholder 2"/>
          <p:cNvSpPr>
            <a:spLocks noGrp="1"/>
          </p:cNvSpPr>
          <p:nvPr>
            <p:ph idx="1"/>
          </p:nvPr>
        </p:nvSpPr>
        <p:spPr>
          <a:xfrm>
            <a:off x="103481" y="1223516"/>
            <a:ext cx="8852371" cy="5277279"/>
          </a:xfrm>
        </p:spPr>
        <p:txBody>
          <a:bodyPr>
            <a:normAutofit/>
          </a:bodyPr>
          <a:lstStyle/>
          <a:p>
            <a:pPr>
              <a:lnSpc>
                <a:spcPct val="120000"/>
              </a:lnSpc>
              <a:spcBef>
                <a:spcPts val="0"/>
              </a:spcBef>
            </a:pPr>
            <a:r>
              <a:rPr lang="en-US" sz="2200" dirty="0"/>
              <a:t>8</a:t>
            </a:r>
            <a:r>
              <a:rPr lang="en-US" sz="2200" dirty="0" smtClean="0"/>
              <a:t>:30 – 10:</a:t>
            </a:r>
            <a:r>
              <a:rPr lang="en-US" sz="2200" dirty="0"/>
              <a:t>0</a:t>
            </a:r>
            <a:r>
              <a:rPr lang="en-US" sz="2200" dirty="0" smtClean="0"/>
              <a:t>0 The Power of Mistakes and Struggle</a:t>
            </a:r>
          </a:p>
          <a:p>
            <a:pPr>
              <a:lnSpc>
                <a:spcPct val="120000"/>
              </a:lnSpc>
              <a:spcBef>
                <a:spcPts val="0"/>
              </a:spcBef>
            </a:pPr>
            <a:r>
              <a:rPr lang="en-US" sz="2200" dirty="0" smtClean="0">
                <a:solidFill>
                  <a:srgbClr val="660066"/>
                </a:solidFill>
              </a:rPr>
              <a:t>10</a:t>
            </a:r>
            <a:r>
              <a:rPr lang="en-US" sz="2200" dirty="0">
                <a:solidFill>
                  <a:srgbClr val="660066"/>
                </a:solidFill>
              </a:rPr>
              <a:t>:00 - 10</a:t>
            </a:r>
            <a:r>
              <a:rPr lang="en-US" sz="2200" dirty="0" smtClean="0">
                <a:solidFill>
                  <a:srgbClr val="660066"/>
                </a:solidFill>
              </a:rPr>
              <a:t>:30 Break/Reading Time</a:t>
            </a:r>
          </a:p>
          <a:p>
            <a:pPr>
              <a:lnSpc>
                <a:spcPct val="120000"/>
              </a:lnSpc>
              <a:spcBef>
                <a:spcPts val="0"/>
              </a:spcBef>
            </a:pPr>
            <a:r>
              <a:rPr lang="en-US" sz="2200" dirty="0" smtClean="0"/>
              <a:t>10:30 - 10:45 Math Process Standard: Reasoning and Proof</a:t>
            </a:r>
            <a:endParaRPr lang="en-US" sz="2200" dirty="0" smtClean="0">
              <a:solidFill>
                <a:srgbClr val="660066"/>
              </a:solidFill>
            </a:endParaRPr>
          </a:p>
          <a:p>
            <a:pPr>
              <a:lnSpc>
                <a:spcPct val="120000"/>
              </a:lnSpc>
              <a:spcBef>
                <a:spcPts val="0"/>
              </a:spcBef>
            </a:pPr>
            <a:r>
              <a:rPr lang="en-US" sz="2200" dirty="0" smtClean="0"/>
              <a:t>10:45 </a:t>
            </a:r>
            <a:r>
              <a:rPr lang="en-US" sz="2200" dirty="0"/>
              <a:t>- 11:45</a:t>
            </a:r>
            <a:r>
              <a:rPr lang="en-US" sz="2200" dirty="0" smtClean="0"/>
              <a:t> Crowded Restaurant Task</a:t>
            </a:r>
          </a:p>
          <a:p>
            <a:pPr>
              <a:lnSpc>
                <a:spcPct val="120000"/>
              </a:lnSpc>
              <a:spcBef>
                <a:spcPts val="0"/>
              </a:spcBef>
            </a:pPr>
            <a:r>
              <a:rPr lang="en-US" sz="2200" dirty="0" smtClean="0">
                <a:solidFill>
                  <a:srgbClr val="660066"/>
                </a:solidFill>
              </a:rPr>
              <a:t>11</a:t>
            </a:r>
            <a:r>
              <a:rPr lang="en-US" sz="2200" dirty="0">
                <a:solidFill>
                  <a:srgbClr val="660066"/>
                </a:solidFill>
              </a:rPr>
              <a:t>:45</a:t>
            </a:r>
            <a:r>
              <a:rPr lang="en-US" sz="2200" dirty="0" smtClean="0">
                <a:solidFill>
                  <a:srgbClr val="660066"/>
                </a:solidFill>
              </a:rPr>
              <a:t> – 1:00 Lunch</a:t>
            </a:r>
          </a:p>
          <a:p>
            <a:pPr>
              <a:lnSpc>
                <a:spcPct val="120000"/>
              </a:lnSpc>
              <a:spcBef>
                <a:spcPts val="0"/>
              </a:spcBef>
            </a:pPr>
            <a:r>
              <a:rPr lang="en-US" sz="2200" dirty="0" smtClean="0"/>
              <a:t>1:00 </a:t>
            </a:r>
            <a:r>
              <a:rPr lang="en-US" sz="2200" dirty="0"/>
              <a:t>- 1:45</a:t>
            </a:r>
            <a:r>
              <a:rPr lang="en-US" sz="2200" dirty="0" smtClean="0"/>
              <a:t> Crowded Restaurant Task</a:t>
            </a:r>
          </a:p>
          <a:p>
            <a:pPr>
              <a:lnSpc>
                <a:spcPct val="120000"/>
              </a:lnSpc>
              <a:spcBef>
                <a:spcPts val="0"/>
              </a:spcBef>
            </a:pPr>
            <a:r>
              <a:rPr lang="en-US" sz="2200" dirty="0" smtClean="0"/>
              <a:t>1</a:t>
            </a:r>
            <a:r>
              <a:rPr lang="en-US" sz="2200" dirty="0"/>
              <a:t>:45 - 2</a:t>
            </a:r>
            <a:r>
              <a:rPr lang="en-US" sz="2200" dirty="0" smtClean="0"/>
              <a:t>:15 Connect to Mathematical Practices and Progression </a:t>
            </a:r>
          </a:p>
          <a:p>
            <a:pPr>
              <a:lnSpc>
                <a:spcPct val="120000"/>
              </a:lnSpc>
              <a:spcBef>
                <a:spcPts val="0"/>
              </a:spcBef>
            </a:pPr>
            <a:r>
              <a:rPr lang="en-US" sz="2200" dirty="0" smtClean="0">
                <a:solidFill>
                  <a:srgbClr val="660066"/>
                </a:solidFill>
              </a:rPr>
              <a:t>2:15- 2:45 Break/Reading Time</a:t>
            </a:r>
          </a:p>
          <a:p>
            <a:pPr>
              <a:lnSpc>
                <a:spcPct val="120000"/>
              </a:lnSpc>
              <a:spcBef>
                <a:spcPts val="0"/>
              </a:spcBef>
            </a:pPr>
            <a:r>
              <a:rPr lang="en-US" sz="2200" dirty="0" smtClean="0">
                <a:effectLst/>
              </a:rPr>
              <a:t>2:45 – 4:00 Lemonade Task</a:t>
            </a:r>
            <a:endParaRPr lang="en-US" sz="2200" dirty="0" smtClean="0"/>
          </a:p>
          <a:p>
            <a:pPr>
              <a:lnSpc>
                <a:spcPct val="120000"/>
              </a:lnSpc>
              <a:spcBef>
                <a:spcPts val="0"/>
              </a:spcBef>
            </a:pPr>
            <a:endParaRPr lang="en-US" dirty="0">
              <a:effectLst/>
            </a:endParaRPr>
          </a:p>
        </p:txBody>
      </p:sp>
    </p:spTree>
    <p:extLst>
      <p:ext uri="{BB962C8B-B14F-4D97-AF65-F5344CB8AC3E}">
        <p14:creationId xmlns:p14="http://schemas.microsoft.com/office/powerpoint/2010/main" val="187603923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Homework</a:t>
            </a:r>
            <a:endParaRPr lang="en-US" dirty="0"/>
          </a:p>
        </p:txBody>
      </p:sp>
      <p:sp>
        <p:nvSpPr>
          <p:cNvPr id="3" name="Content Placeholder 2"/>
          <p:cNvSpPr>
            <a:spLocks noGrp="1"/>
          </p:cNvSpPr>
          <p:nvPr>
            <p:ph idx="1"/>
          </p:nvPr>
        </p:nvSpPr>
        <p:spPr>
          <a:xfrm>
            <a:off x="498474" y="1445846"/>
            <a:ext cx="8108462" cy="5412154"/>
          </a:xfrm>
        </p:spPr>
        <p:txBody>
          <a:bodyPr>
            <a:normAutofit/>
          </a:bodyPr>
          <a:lstStyle/>
          <a:p>
            <a:r>
              <a:rPr lang="en-US" dirty="0" smtClean="0"/>
              <a:t>Read Chapter 3 and Chapter 4 in </a:t>
            </a:r>
            <a:r>
              <a:rPr lang="en-US" i="1" dirty="0" smtClean="0"/>
              <a:t>Mathematical Mindsets</a:t>
            </a:r>
            <a:endParaRPr lang="en-US" dirty="0" smtClean="0"/>
          </a:p>
          <a:p>
            <a:pPr lvl="1"/>
            <a:r>
              <a:rPr lang="en-US" dirty="0" smtClean="0"/>
              <a:t>What is Dr. </a:t>
            </a:r>
            <a:r>
              <a:rPr lang="en-US" dirty="0" err="1" smtClean="0"/>
              <a:t>Boaler</a:t>
            </a:r>
            <a:r>
              <a:rPr lang="en-US" dirty="0" smtClean="0"/>
              <a:t> is talking about when when she writes about "real mathematics"? For example, she writes, "When we teach mathematics -- real mathematics, a subject of depth and connections -- the opportunities for a growth mindset increase, the opportunities for learning increase, and classrooms become filled with happy, excited, and engaged students" (</a:t>
            </a:r>
            <a:r>
              <a:rPr lang="en-US" dirty="0" err="1" smtClean="0"/>
              <a:t>p</a:t>
            </a:r>
            <a:r>
              <a:rPr lang="en-US" dirty="0" smtClean="0"/>
              <a:t>. 32).</a:t>
            </a:r>
          </a:p>
          <a:p>
            <a:pPr lvl="1"/>
            <a:r>
              <a:rPr lang="en-US" dirty="0" smtClean="0"/>
              <a:t>What are some ways that you can encourage your students to have growth mindsets when it comes to learning mathematics? Provide examples.</a:t>
            </a:r>
          </a:p>
          <a:p>
            <a:pPr lvl="1"/>
            <a:r>
              <a:rPr lang="en-US" dirty="0" smtClean="0"/>
              <a:t>Pick a quote to share that resonated with you while you read Chapter 4.</a:t>
            </a:r>
          </a:p>
          <a:p>
            <a:pPr lvl="1"/>
            <a:endParaRPr lang="en-US" dirty="0" smtClean="0"/>
          </a:p>
          <a:p>
            <a:endParaRPr lang="en-US" dirty="0"/>
          </a:p>
        </p:txBody>
      </p:sp>
    </p:spTree>
    <p:extLst>
      <p:ext uri="{BB962C8B-B14F-4D97-AF65-F5344CB8AC3E}">
        <p14:creationId xmlns:p14="http://schemas.microsoft.com/office/powerpoint/2010/main" val="42921838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Mistakes and Struggle</a:t>
            </a:r>
            <a:endParaRPr lang="en-US" dirty="0"/>
          </a:p>
        </p:txBody>
      </p:sp>
      <p:sp>
        <p:nvSpPr>
          <p:cNvPr id="3" name="Content Placeholder 2"/>
          <p:cNvSpPr>
            <a:spLocks noGrp="1"/>
          </p:cNvSpPr>
          <p:nvPr>
            <p:ph idx="1"/>
          </p:nvPr>
        </p:nvSpPr>
        <p:spPr>
          <a:xfrm>
            <a:off x="432741" y="1232648"/>
            <a:ext cx="8156222" cy="4658566"/>
          </a:xfrm>
        </p:spPr>
        <p:txBody>
          <a:bodyPr>
            <a:normAutofit/>
          </a:bodyPr>
          <a:lstStyle/>
          <a:p>
            <a:r>
              <a:rPr lang="en-US" dirty="0" smtClean="0">
                <a:solidFill>
                  <a:srgbClr val="0000FF"/>
                </a:solidFill>
              </a:rPr>
              <a:t>What can you do to change the ways students view mistakes? </a:t>
            </a:r>
          </a:p>
          <a:p>
            <a:pPr lvl="1"/>
            <a:r>
              <a:rPr lang="en-US" dirty="0" smtClean="0">
                <a:solidFill>
                  <a:srgbClr val="0000FF"/>
                </a:solidFill>
              </a:rPr>
              <a:t>Watch </a:t>
            </a:r>
            <a:r>
              <a:rPr lang="en-US" i="1" dirty="0" smtClean="0">
                <a:solidFill>
                  <a:srgbClr val="0000FF"/>
                </a:solidFill>
              </a:rPr>
              <a:t>Session 3, part 5 </a:t>
            </a:r>
            <a:r>
              <a:rPr lang="en-US" i="1" dirty="0" smtClean="0">
                <a:solidFill>
                  <a:srgbClr val="0000FF"/>
                </a:solidFill>
              </a:rPr>
              <a:t>video (teachers)</a:t>
            </a:r>
            <a:endParaRPr lang="en-US" i="1" dirty="0" smtClean="0">
              <a:solidFill>
                <a:srgbClr val="0000FF"/>
              </a:solidFill>
            </a:endParaRPr>
          </a:p>
          <a:p>
            <a:r>
              <a:rPr lang="en-US" dirty="0" smtClean="0">
                <a:solidFill>
                  <a:srgbClr val="0000FF"/>
                </a:solidFill>
              </a:rPr>
              <a:t>List top 2 reasons (1 word responses) for why you think students feel bad about mistakes.</a:t>
            </a:r>
          </a:p>
          <a:p>
            <a:pPr lvl="1"/>
            <a:r>
              <a:rPr lang="en-US" dirty="0" smtClean="0">
                <a:solidFill>
                  <a:srgbClr val="0000FF"/>
                </a:solidFill>
              </a:rPr>
              <a:t>Watch </a:t>
            </a:r>
            <a:r>
              <a:rPr lang="en-US" i="1" dirty="0" smtClean="0">
                <a:solidFill>
                  <a:srgbClr val="0000FF"/>
                </a:solidFill>
              </a:rPr>
              <a:t>Session 3, part 13 and part 14 </a:t>
            </a:r>
            <a:r>
              <a:rPr lang="en-US" i="1" dirty="0" smtClean="0">
                <a:solidFill>
                  <a:srgbClr val="0000FF"/>
                </a:solidFill>
              </a:rPr>
              <a:t>videos (teachers)</a:t>
            </a:r>
            <a:endParaRPr lang="en-US" dirty="0"/>
          </a:p>
        </p:txBody>
      </p:sp>
    </p:spTree>
    <p:extLst>
      <p:ext uri="{BB962C8B-B14F-4D97-AF65-F5344CB8AC3E}">
        <p14:creationId xmlns:p14="http://schemas.microsoft.com/office/powerpoint/2010/main" val="18554994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Math Process Standard: Reasoning and Proof</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11761091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Reasoning and Proof Standard	</a:t>
            </a:r>
            <a:endParaRPr lang="en-US" dirty="0"/>
          </a:p>
        </p:txBody>
      </p:sp>
      <p:sp>
        <p:nvSpPr>
          <p:cNvPr id="3" name="Content Placeholder 2"/>
          <p:cNvSpPr>
            <a:spLocks noGrp="1"/>
          </p:cNvSpPr>
          <p:nvPr>
            <p:ph idx="1"/>
          </p:nvPr>
        </p:nvSpPr>
        <p:spPr>
          <a:xfrm>
            <a:off x="432740" y="1600200"/>
            <a:ext cx="8297333" cy="4291013"/>
          </a:xfrm>
        </p:spPr>
        <p:txBody>
          <a:bodyPr>
            <a:normAutofit/>
          </a:bodyPr>
          <a:lstStyle/>
          <a:p>
            <a:r>
              <a:rPr lang="en-US" dirty="0" smtClean="0"/>
              <a:t>Instructional programs from prekindergarten through grade 12 should enable all students to –</a:t>
            </a:r>
          </a:p>
          <a:p>
            <a:pPr lvl="1"/>
            <a:r>
              <a:rPr lang="en-US" dirty="0" smtClean="0"/>
              <a:t>Recognize reasoning and proof as fundamental aspects of mathematics;</a:t>
            </a:r>
          </a:p>
          <a:p>
            <a:pPr lvl="1"/>
            <a:r>
              <a:rPr lang="en-US" dirty="0" smtClean="0"/>
              <a:t>Make and investigate mathematical conjectures;</a:t>
            </a:r>
          </a:p>
          <a:p>
            <a:pPr lvl="1"/>
            <a:r>
              <a:rPr lang="en-US" dirty="0" smtClean="0"/>
              <a:t>Develop and evaluate mathematical arguments and proofs;</a:t>
            </a:r>
          </a:p>
          <a:p>
            <a:pPr lvl="1"/>
            <a:r>
              <a:rPr lang="en-US" dirty="0" smtClean="0"/>
              <a:t>Select and use various types of reasoning and methods of proof.</a:t>
            </a:r>
            <a:endParaRPr lang="en-US" dirty="0"/>
          </a:p>
        </p:txBody>
      </p:sp>
      <p:sp>
        <p:nvSpPr>
          <p:cNvPr id="4" name="TextBox 3"/>
          <p:cNvSpPr txBox="1"/>
          <p:nvPr/>
        </p:nvSpPr>
        <p:spPr>
          <a:xfrm>
            <a:off x="7149630" y="5900620"/>
            <a:ext cx="1663436" cy="369332"/>
          </a:xfrm>
          <a:prstGeom prst="rect">
            <a:avLst/>
          </a:prstGeom>
          <a:noFill/>
        </p:spPr>
        <p:txBody>
          <a:bodyPr wrap="none" rtlCol="0">
            <a:spAutoFit/>
          </a:bodyPr>
          <a:lstStyle/>
          <a:p>
            <a:r>
              <a:rPr lang="en-US" dirty="0" smtClean="0"/>
              <a:t>(NCTM, 2000)</a:t>
            </a:r>
            <a:endParaRPr lang="en-US" dirty="0"/>
          </a:p>
        </p:txBody>
      </p:sp>
    </p:spTree>
    <p:extLst>
      <p:ext uri="{BB962C8B-B14F-4D97-AF65-F5344CB8AC3E}">
        <p14:creationId xmlns:p14="http://schemas.microsoft.com/office/powerpoint/2010/main" val="12536647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Our Attitude toward Mathematics</a:t>
            </a:r>
            <a:endParaRPr lang="en-US" dirty="0"/>
          </a:p>
        </p:txBody>
      </p:sp>
      <p:sp>
        <p:nvSpPr>
          <p:cNvPr id="3" name="Content Placeholder 2"/>
          <p:cNvSpPr>
            <a:spLocks noGrp="1"/>
          </p:cNvSpPr>
          <p:nvPr>
            <p:ph idx="1"/>
          </p:nvPr>
        </p:nvSpPr>
        <p:spPr/>
        <p:txBody>
          <a:bodyPr/>
          <a:lstStyle/>
          <a:p>
            <a:r>
              <a:rPr lang="en-US" dirty="0" smtClean="0"/>
              <a:t>“How </a:t>
            </a:r>
            <a:r>
              <a:rPr lang="en-US" dirty="0" smtClean="0">
                <a:solidFill>
                  <a:srgbClr val="660066"/>
                </a:solidFill>
              </a:rPr>
              <a:t>a teacher views mathematics </a:t>
            </a:r>
            <a:r>
              <a:rPr lang="en-US" dirty="0" smtClean="0"/>
              <a:t>and its learning affects that teacher’s </a:t>
            </a:r>
            <a:r>
              <a:rPr lang="en-US" dirty="0" smtClean="0">
                <a:solidFill>
                  <a:srgbClr val="660066"/>
                </a:solidFill>
              </a:rPr>
              <a:t>teaching practice</a:t>
            </a:r>
            <a:r>
              <a:rPr lang="en-US" dirty="0" smtClean="0"/>
              <a:t>, which ultimately affects not only what the </a:t>
            </a:r>
            <a:r>
              <a:rPr lang="en-US" dirty="0" smtClean="0">
                <a:solidFill>
                  <a:srgbClr val="660066"/>
                </a:solidFill>
              </a:rPr>
              <a:t>students learn </a:t>
            </a:r>
            <a:r>
              <a:rPr lang="en-US" dirty="0" smtClean="0"/>
              <a:t>but how they view themselves as </a:t>
            </a:r>
            <a:r>
              <a:rPr lang="en-US" dirty="0" smtClean="0">
                <a:solidFill>
                  <a:srgbClr val="660066"/>
                </a:solidFill>
              </a:rPr>
              <a:t>mathematical learners</a:t>
            </a:r>
            <a:r>
              <a:rPr lang="en-US" dirty="0" smtClean="0"/>
              <a:t>” (National Research Council, 2001, p. 132).</a:t>
            </a:r>
            <a:endParaRPr lang="en-US" dirty="0"/>
          </a:p>
        </p:txBody>
      </p:sp>
    </p:spTree>
    <p:extLst>
      <p:ext uri="{BB962C8B-B14F-4D97-AF65-F5344CB8AC3E}">
        <p14:creationId xmlns:p14="http://schemas.microsoft.com/office/powerpoint/2010/main" val="18128660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Crowded Restaurant Task:</a:t>
            </a:r>
            <a:endParaRPr lang="en-US" dirty="0"/>
          </a:p>
        </p:txBody>
      </p:sp>
      <p:sp>
        <p:nvSpPr>
          <p:cNvPr id="3" name="Content Placeholder 2"/>
          <p:cNvSpPr>
            <a:spLocks noGrp="1"/>
          </p:cNvSpPr>
          <p:nvPr>
            <p:ph idx="1"/>
          </p:nvPr>
        </p:nvSpPr>
        <p:spPr/>
        <p:txBody>
          <a:bodyPr>
            <a:normAutofit/>
          </a:bodyPr>
          <a:lstStyle/>
          <a:p>
            <a:r>
              <a:rPr lang="en-US" dirty="0" smtClean="0"/>
              <a:t>A restaurant was set up in two sections to accommodate different parties. In one section of the restaurant, there was a party of 18 people and there were enough seats for 34 people. At the same time, the other section of the restaurant had 14 people with seats for 30. Which section was more crowded? How do you know?</a:t>
            </a:r>
            <a:endParaRPr lang="en-US" dirty="0"/>
          </a:p>
        </p:txBody>
      </p:sp>
    </p:spTree>
    <p:extLst>
      <p:ext uri="{BB962C8B-B14F-4D97-AF65-F5344CB8AC3E}">
        <p14:creationId xmlns:p14="http://schemas.microsoft.com/office/powerpoint/2010/main" val="19027816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Mathematical Practices</a:t>
            </a:r>
            <a:endParaRPr lang="en-US" dirty="0"/>
          </a:p>
        </p:txBody>
      </p:sp>
      <p:sp>
        <p:nvSpPr>
          <p:cNvPr id="3" name="Content Placeholder 2"/>
          <p:cNvSpPr>
            <a:spLocks noGrp="1"/>
          </p:cNvSpPr>
          <p:nvPr>
            <p:ph idx="1"/>
          </p:nvPr>
        </p:nvSpPr>
        <p:spPr>
          <a:xfrm>
            <a:off x="592081" y="1232647"/>
            <a:ext cx="7770870" cy="5322889"/>
          </a:xfrm>
        </p:spPr>
        <p:txBody>
          <a:bodyPr>
            <a:normAutofit/>
          </a:bodyPr>
          <a:lstStyle/>
          <a:p>
            <a:pPr marL="525780">
              <a:buFont typeface="+mj-lt"/>
              <a:buAutoNum type="arabicPeriod"/>
            </a:pPr>
            <a:r>
              <a:rPr lang="en-US" dirty="0" smtClean="0"/>
              <a:t>Make sense of problems and persevere in solving them.</a:t>
            </a:r>
          </a:p>
          <a:p>
            <a:pPr marL="525780">
              <a:buFont typeface="+mj-lt"/>
              <a:buAutoNum type="arabicPeriod"/>
            </a:pPr>
            <a:r>
              <a:rPr lang="en-US" dirty="0" smtClean="0"/>
              <a:t>Reason abstractly and quantitatively.</a:t>
            </a:r>
          </a:p>
          <a:p>
            <a:pPr marL="525780">
              <a:buFont typeface="+mj-lt"/>
              <a:buAutoNum type="arabicPeriod"/>
            </a:pPr>
            <a:r>
              <a:rPr lang="en-US" dirty="0" smtClean="0"/>
              <a:t>Construct viable arguments and critique the reasoning of others.</a:t>
            </a:r>
          </a:p>
          <a:p>
            <a:pPr marL="525780">
              <a:buFont typeface="+mj-lt"/>
              <a:buAutoNum type="arabicPeriod"/>
            </a:pPr>
            <a:r>
              <a:rPr lang="en-US" dirty="0" smtClean="0"/>
              <a:t>Model with mathematics.</a:t>
            </a:r>
          </a:p>
          <a:p>
            <a:pPr marL="525780">
              <a:buFont typeface="+mj-lt"/>
              <a:buAutoNum type="arabicPeriod"/>
            </a:pPr>
            <a:r>
              <a:rPr lang="en-US" dirty="0" smtClean="0"/>
              <a:t>Use appropriate tools strategically.</a:t>
            </a:r>
          </a:p>
          <a:p>
            <a:pPr marL="525780">
              <a:buFont typeface="+mj-lt"/>
              <a:buAutoNum type="arabicPeriod"/>
            </a:pPr>
            <a:r>
              <a:rPr lang="en-US" dirty="0" smtClean="0"/>
              <a:t>Attend to precision.</a:t>
            </a:r>
          </a:p>
          <a:p>
            <a:pPr marL="525780">
              <a:buFont typeface="+mj-lt"/>
              <a:buAutoNum type="arabicPeriod"/>
            </a:pPr>
            <a:r>
              <a:rPr lang="en-US" dirty="0" smtClean="0"/>
              <a:t>Look for and make use of structure.</a:t>
            </a:r>
          </a:p>
          <a:p>
            <a:pPr marL="525780">
              <a:buFont typeface="+mj-lt"/>
              <a:buAutoNum type="arabicPeriod"/>
            </a:pPr>
            <a:r>
              <a:rPr lang="en-US" dirty="0" smtClean="0"/>
              <a:t>Look for and express regularity in repeated reasoning. </a:t>
            </a:r>
            <a:endParaRPr lang="en-US" dirty="0"/>
          </a:p>
        </p:txBody>
      </p:sp>
    </p:spTree>
    <p:extLst>
      <p:ext uri="{BB962C8B-B14F-4D97-AF65-F5344CB8AC3E}">
        <p14:creationId xmlns:p14="http://schemas.microsoft.com/office/powerpoint/2010/main" val="8286921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Mathematical Practices</a:t>
            </a:r>
            <a:endParaRPr lang="en-US" dirty="0"/>
          </a:p>
        </p:txBody>
      </p:sp>
      <p:sp>
        <p:nvSpPr>
          <p:cNvPr id="3" name="Content Placeholder 2"/>
          <p:cNvSpPr>
            <a:spLocks noGrp="1"/>
          </p:cNvSpPr>
          <p:nvPr>
            <p:ph idx="1"/>
          </p:nvPr>
        </p:nvSpPr>
        <p:spPr>
          <a:xfrm>
            <a:off x="592081" y="1232647"/>
            <a:ext cx="7770870" cy="5322889"/>
          </a:xfrm>
        </p:spPr>
        <p:txBody>
          <a:bodyPr>
            <a:normAutofit/>
          </a:bodyPr>
          <a:lstStyle/>
          <a:p>
            <a:pPr marL="525780">
              <a:buFont typeface="+mj-lt"/>
              <a:buAutoNum type="arabicPeriod"/>
            </a:pPr>
            <a:r>
              <a:rPr lang="en-US" dirty="0" smtClean="0">
                <a:solidFill>
                  <a:srgbClr val="FF0000"/>
                </a:solidFill>
              </a:rPr>
              <a:t>Make sense of problems and persevere in solving them.</a:t>
            </a:r>
          </a:p>
          <a:p>
            <a:pPr marL="525780">
              <a:buFont typeface="+mj-lt"/>
              <a:buAutoNum type="arabicPeriod"/>
            </a:pPr>
            <a:r>
              <a:rPr lang="en-US" dirty="0" smtClean="0">
                <a:solidFill>
                  <a:srgbClr val="FF0000"/>
                </a:solidFill>
              </a:rPr>
              <a:t>Reason abstractly and quantitatively.</a:t>
            </a:r>
          </a:p>
          <a:p>
            <a:pPr marL="525780">
              <a:buFont typeface="+mj-lt"/>
              <a:buAutoNum type="arabicPeriod"/>
            </a:pPr>
            <a:r>
              <a:rPr lang="en-US" dirty="0" smtClean="0"/>
              <a:t>Construct viable arguments and critique the reasoning of others.</a:t>
            </a:r>
          </a:p>
          <a:p>
            <a:pPr marL="525780">
              <a:buFont typeface="+mj-lt"/>
              <a:buAutoNum type="arabicPeriod"/>
            </a:pPr>
            <a:r>
              <a:rPr lang="en-US" dirty="0" smtClean="0"/>
              <a:t>Model with mathematics.</a:t>
            </a:r>
          </a:p>
          <a:p>
            <a:pPr marL="525780">
              <a:buFont typeface="+mj-lt"/>
              <a:buAutoNum type="arabicPeriod"/>
            </a:pPr>
            <a:r>
              <a:rPr lang="en-US" dirty="0" smtClean="0"/>
              <a:t>Use appropriate tools strategically.</a:t>
            </a:r>
          </a:p>
          <a:p>
            <a:pPr marL="525780">
              <a:buFont typeface="+mj-lt"/>
              <a:buAutoNum type="arabicPeriod"/>
            </a:pPr>
            <a:r>
              <a:rPr lang="en-US" dirty="0" smtClean="0"/>
              <a:t>Attend to precision.</a:t>
            </a:r>
          </a:p>
          <a:p>
            <a:pPr marL="525780">
              <a:buFont typeface="+mj-lt"/>
              <a:buAutoNum type="arabicPeriod"/>
            </a:pPr>
            <a:r>
              <a:rPr lang="en-US" dirty="0" smtClean="0"/>
              <a:t>Look for and make use of structure.</a:t>
            </a:r>
          </a:p>
          <a:p>
            <a:pPr marL="525780">
              <a:buFont typeface="+mj-lt"/>
              <a:buAutoNum type="arabicPeriod"/>
            </a:pPr>
            <a:r>
              <a:rPr lang="en-US" dirty="0" smtClean="0"/>
              <a:t>Look for and express regularity in repeated reasoning. </a:t>
            </a:r>
            <a:endParaRPr lang="en-US" dirty="0"/>
          </a:p>
        </p:txBody>
      </p:sp>
    </p:spTree>
    <p:extLst>
      <p:ext uri="{BB962C8B-B14F-4D97-AF65-F5344CB8AC3E}">
        <p14:creationId xmlns:p14="http://schemas.microsoft.com/office/powerpoint/2010/main" val="828692105"/>
      </p:ext>
    </p:extLst>
  </p:cSld>
  <p:clrMapOvr>
    <a:masterClrMapping/>
  </p:clrMapOvr>
</p:sld>
</file>

<file path=ppt/theme/theme1.xml><?xml version="1.0" encoding="utf-8"?>
<a:theme xmlns:a="http://schemas.openxmlformats.org/drawingml/2006/main" name="Advantage">
  <a:themeElements>
    <a:clrScheme name="Advantage">
      <a:dk1>
        <a:sysClr val="windowText" lastClr="000000"/>
      </a:dk1>
      <a:lt1>
        <a:sysClr val="window" lastClr="FFFFFF"/>
      </a:lt1>
      <a:dk2>
        <a:srgbClr val="2B142D"/>
      </a:dk2>
      <a:lt2>
        <a:srgbClr val="C3AFCC"/>
      </a:lt2>
      <a:accent1>
        <a:srgbClr val="663366"/>
      </a:accent1>
      <a:accent2>
        <a:srgbClr val="330F42"/>
      </a:accent2>
      <a:accent3>
        <a:srgbClr val="666699"/>
      </a:accent3>
      <a:accent4>
        <a:srgbClr val="999966"/>
      </a:accent4>
      <a:accent5>
        <a:srgbClr val="F7901E"/>
      </a:accent5>
      <a:accent6>
        <a:srgbClr val="A3A101"/>
      </a:accent6>
      <a:hlink>
        <a:srgbClr val="BC5FBC"/>
      </a:hlink>
      <a:folHlink>
        <a:srgbClr val="9775A7"/>
      </a:folHlink>
    </a:clrScheme>
    <a:fontScheme name="Advantage">
      <a:majorFont>
        <a:latin typeface="Rockwell"/>
        <a:ea typeface=""/>
        <a:cs typeface=""/>
        <a:font script="Jpan" typeface="ＭＳ ゴシック"/>
      </a:majorFont>
      <a:minorFont>
        <a:latin typeface="Rockwell"/>
        <a:ea typeface=""/>
        <a:cs typeface=""/>
        <a:font script="Jpan" typeface="ＭＳ ゴシック"/>
      </a:minorFont>
    </a:fontScheme>
    <a:fmtScheme name="Advantage">
      <a:fillStyleLst>
        <a:solidFill>
          <a:schemeClr val="phClr"/>
        </a:solidFill>
        <a:gradFill rotWithShape="1">
          <a:gsLst>
            <a:gs pos="0">
              <a:schemeClr val="phClr">
                <a:tint val="100000"/>
                <a:shade val="40000"/>
                <a:alpha val="100000"/>
                <a:satMod val="150000"/>
                <a:lumMod val="100000"/>
              </a:schemeClr>
            </a:gs>
            <a:gs pos="100000">
              <a:schemeClr val="phClr">
                <a:tint val="70000"/>
                <a:shade val="100000"/>
                <a:alpha val="100000"/>
                <a:satMod val="200000"/>
                <a:lumMod val="100000"/>
              </a:schemeClr>
            </a:gs>
          </a:gsLst>
          <a:lin ang="6000000" scaled="1"/>
        </a:gradFill>
        <a:gradFill rotWithShape="1">
          <a:gsLst>
            <a:gs pos="0">
              <a:schemeClr val="phClr">
                <a:shade val="40000"/>
                <a:alpha val="100000"/>
                <a:satMod val="150000"/>
                <a:lumMod val="100000"/>
              </a:schemeClr>
            </a:gs>
            <a:gs pos="100000">
              <a:schemeClr val="phClr">
                <a:tint val="70000"/>
                <a:shade val="100000"/>
                <a:alpha val="100000"/>
                <a:satMod val="200000"/>
                <a:lumMod val="100000"/>
              </a:schemeClr>
            </a:gs>
          </a:gsLst>
          <a:lin ang="5400000" scaled="1"/>
        </a:gra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innerShdw blurRad="50800" dist="25400" dir="13500000">
              <a:srgbClr val="FFFFFF">
                <a:alpha val="75000"/>
              </a:srgbClr>
            </a:innerShdw>
            <a:outerShdw blurRad="63500" dist="25400" dir="5400000" rotWithShape="0">
              <a:srgbClr val="808080">
                <a:alpha val="75000"/>
              </a:srgbClr>
            </a:outerShdw>
          </a:effectLst>
        </a:effectStyle>
        <a:effectStyle>
          <a:effectLst/>
          <a:scene3d>
            <a:camera prst="orthographicFront">
              <a:rot lat="0" lon="0" rev="0"/>
            </a:camera>
            <a:lightRig rig="twoPt" dir="tl">
              <a:rot lat="0" lon="0" rev="4500000"/>
            </a:lightRig>
          </a:scene3d>
          <a:sp3d>
            <a:bevelT w="63500" h="50800"/>
          </a:sp3d>
        </a:effectStyle>
      </a:effectStyleLst>
      <a:bgFillStyleLst>
        <a:solidFill>
          <a:schemeClr val="phClr"/>
        </a:solidFill>
        <a:gradFill rotWithShape="1">
          <a:gsLst>
            <a:gs pos="0">
              <a:schemeClr val="phClr">
                <a:tint val="40000"/>
                <a:satMod val="1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Advantage.thmx</Template>
  <TotalTime>631</TotalTime>
  <Words>1300</Words>
  <Application>Microsoft Macintosh PowerPoint</Application>
  <PresentationFormat>On-screen Show (4:3)</PresentationFormat>
  <Paragraphs>123</Paragraphs>
  <Slides>20</Slides>
  <Notes>6</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Advantage</vt:lpstr>
      <vt:lpstr>MELT: Numbers, Operations, and Meaning</vt:lpstr>
      <vt:lpstr>Agenda</vt:lpstr>
      <vt:lpstr>Mistakes and Struggle</vt:lpstr>
      <vt:lpstr>Math Process Standard: Reasoning and Proof</vt:lpstr>
      <vt:lpstr>Reasoning and Proof Standard </vt:lpstr>
      <vt:lpstr>Our Attitude toward Mathematics</vt:lpstr>
      <vt:lpstr>Crowded Restaurant Task:</vt:lpstr>
      <vt:lpstr>Mathematical Practices</vt:lpstr>
      <vt:lpstr>Mathematical Practices</vt:lpstr>
      <vt:lpstr>Let’s practice writing a progression</vt:lpstr>
      <vt:lpstr>Sample Progression</vt:lpstr>
      <vt:lpstr>A list of factors that Promote Reasoning</vt:lpstr>
      <vt:lpstr>Consider the task:</vt:lpstr>
      <vt:lpstr>Seventh-Grade Class</vt:lpstr>
      <vt:lpstr>The Teacher</vt:lpstr>
      <vt:lpstr>Brainstorm and Reflect </vt:lpstr>
      <vt:lpstr>TQE Process</vt:lpstr>
      <vt:lpstr>Group Discussion</vt:lpstr>
      <vt:lpstr>References</vt:lpstr>
      <vt:lpstr>Homework</vt:lpstr>
    </vt:vector>
  </TitlesOfParts>
  <Company>Appalachian State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MELT: Numbers, Operations, and Meaning</dc:title>
  <dc:creator>Diana Moss</dc:creator>
  <cp:lastModifiedBy>Diana Moss</cp:lastModifiedBy>
  <cp:revision>31</cp:revision>
  <dcterms:created xsi:type="dcterms:W3CDTF">2017-06-09T13:30:06Z</dcterms:created>
  <dcterms:modified xsi:type="dcterms:W3CDTF">2017-06-25T21:09:04Z</dcterms:modified>
</cp:coreProperties>
</file>