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303" r:id="rId4"/>
    <p:sldId id="263" r:id="rId5"/>
    <p:sldId id="264" r:id="rId6"/>
    <p:sldId id="265" r:id="rId7"/>
    <p:sldId id="267" r:id="rId8"/>
    <p:sldId id="268" r:id="rId9"/>
    <p:sldId id="305" r:id="rId10"/>
    <p:sldId id="304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03578-47FB-4940-8DD0-70BBC4E36F4A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B406-2A01-9244-9F26-B066021AF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8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5B406-2A01-9244-9F26-B066021AF8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r>
              <a:rPr lang="en-US" baseline="0" dirty="0" smtClean="0"/>
              <a:t> answers while making thinking explicit.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5B406-2A01-9244-9F26-B066021AF8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1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8606-3696-E240-A1C1-0E1CECB96BE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92AD1B-8641-554F-9486-AAE96CFC7806}" type="datetimeFigureOut">
              <a:rPr lang="en-US" smtClean="0"/>
              <a:pPr/>
              <a:t>6/28/17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F147BB-2A91-2942-87BE-E5779E531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olutiontree.com/dixon-6-8/making-sense-of-model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gunita.stanford.edu/courses/Education/EDUC115-S/Spring2014/courseware/f3aedefe4b34435abd13b973b79b88c9/c5bfbfffad8343039f035bcf20ec1cb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MELT: NUMBERS, OPERATIONS, AND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3: Wednesday June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2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81" y="1232647"/>
            <a:ext cx="7770870" cy="5322889"/>
          </a:xfrm>
        </p:spPr>
        <p:txBody>
          <a:bodyPr>
            <a:normAutofit/>
          </a:bodyPr>
          <a:lstStyle/>
          <a:p>
            <a:pPr marL="525780">
              <a:buFont typeface="+mj-lt"/>
              <a:buAutoNum type="arabicPeriod"/>
            </a:pPr>
            <a:r>
              <a:rPr lang="en-US" dirty="0" smtClean="0"/>
              <a:t>Make sense of problems and persevere in solving them.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Reason abstractly and quantitatively.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Construct viable arguments and critique the reasoning of others.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Model with mathematics.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Use appropriate tools strategically.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Attend to precision.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make use of structure.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express regularity in repeated reasoning.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75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81" y="1232647"/>
            <a:ext cx="7770870" cy="5322889"/>
          </a:xfrm>
        </p:spPr>
        <p:txBody>
          <a:bodyPr>
            <a:normAutofit/>
          </a:bodyPr>
          <a:lstStyle/>
          <a:p>
            <a:pPr marL="52578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Make sense of problems and persevere in solving them.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Reason abstractly and quantitatively.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Construct viable arguments and critique the reasoning of others.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Model with mathematics.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Use appropriate tools strategically.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Attend to precision.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Look for and make use of structure.</a:t>
            </a:r>
          </a:p>
          <a:p>
            <a:pPr marL="525780">
              <a:buFont typeface="+mj-lt"/>
              <a:buAutoNum type="arabicPeriod"/>
            </a:pPr>
            <a:r>
              <a:rPr lang="en-US" dirty="0" smtClean="0"/>
              <a:t>Look for and express regularity in repeated reasoning.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9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 writing a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82" y="1948695"/>
            <a:ext cx="8588963" cy="53525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development of understanding expressions, equations, and inequalities begins in the elementary grades </a:t>
            </a:r>
            <a:r>
              <a:rPr lang="en-US" smtClean="0">
                <a:solidFill>
                  <a:schemeClr val="tx1"/>
                </a:solidFill>
              </a:rPr>
              <a:t>with </a:t>
            </a:r>
            <a:r>
              <a:rPr lang="en-US" smtClean="0">
                <a:solidFill>
                  <a:schemeClr val="tx1"/>
                </a:solidFill>
              </a:rPr>
              <a:t>students </a:t>
            </a:r>
            <a:r>
              <a:rPr lang="en-US" dirty="0" smtClean="0">
                <a:solidFill>
                  <a:schemeClr val="tx1"/>
                </a:solidFill>
              </a:rPr>
              <a:t>making sense of patterns and word problems. </a:t>
            </a:r>
          </a:p>
          <a:p>
            <a:r>
              <a:rPr lang="en-US" dirty="0" smtClean="0"/>
              <a:t>Write a progression that provides an overview of the content of expressions, equations, and inequalities in grades 6-8.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9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78" y="1232647"/>
            <a:ext cx="8246225" cy="5314307"/>
          </a:xfrm>
        </p:spPr>
        <p:txBody>
          <a:bodyPr>
            <a:normAutofit/>
          </a:bodyPr>
          <a:lstStyle/>
          <a:p>
            <a:r>
              <a:rPr lang="en-US" dirty="0" smtClean="0"/>
              <a:t>Explore equivalent expressions.</a:t>
            </a:r>
          </a:p>
          <a:p>
            <a:r>
              <a:rPr lang="en-US" dirty="0" smtClean="0"/>
              <a:t>Identify dependent and independent variables.</a:t>
            </a:r>
          </a:p>
          <a:p>
            <a:r>
              <a:rPr lang="en-US" dirty="0" smtClean="0"/>
              <a:t>Solve one-variable equations and inequalities.</a:t>
            </a:r>
          </a:p>
          <a:p>
            <a:r>
              <a:rPr lang="en-US" dirty="0" smtClean="0"/>
              <a:t>Solve real-world problems using numerical and algebraic methods.</a:t>
            </a:r>
          </a:p>
          <a:p>
            <a:r>
              <a:rPr lang="en-US" dirty="0" smtClean="0"/>
              <a:t>Connect proportional relationships, lines, and linear equations.</a:t>
            </a:r>
          </a:p>
          <a:p>
            <a:r>
              <a:rPr lang="en-US" dirty="0" smtClean="0"/>
              <a:t>Solve systems of two linear equations.</a:t>
            </a:r>
          </a:p>
        </p:txBody>
      </p:sp>
    </p:spTree>
    <p:extLst>
      <p:ext uri="{BB962C8B-B14F-4D97-AF65-F5344CB8AC3E}">
        <p14:creationId xmlns:p14="http://schemas.microsoft.com/office/powerpoint/2010/main" val="392609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Bridge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beams are in a bridge of length 4? How about a bridge of </a:t>
            </a:r>
            <a:r>
              <a:rPr lang="en-US" dirty="0" err="1" smtClean="0"/>
              <a:t>lenth</a:t>
            </a:r>
            <a:r>
              <a:rPr lang="en-US" dirty="0" smtClean="0"/>
              <a:t> 5? 10? How many beams are in a bridge of length </a:t>
            </a:r>
            <a:r>
              <a:rPr lang="en-US" i="1" dirty="0" smtClean="0"/>
              <a:t>n</a:t>
            </a:r>
            <a:r>
              <a:rPr lang="en-US" dirty="0" smtClean="0"/>
              <a:t>? How do you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5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https://www.solutiontree.com/dixon-6-8/making-sense-of-</a:t>
            </a:r>
            <a:r>
              <a:rPr lang="en-US" dirty="0" smtClean="0">
                <a:hlinkClick r:id="rId2"/>
              </a:rPr>
              <a:t>models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87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teacher engage students in Mathematical Practice 5, “Use appropriate tools strategically”?</a:t>
            </a:r>
          </a:p>
          <a:p>
            <a:r>
              <a:rPr lang="en-US" dirty="0" smtClean="0"/>
              <a:t>How about Mathematical Practice 4, “Model with mathematics”?</a:t>
            </a:r>
          </a:p>
          <a:p>
            <a:r>
              <a:rPr lang="en-US" dirty="0" smtClean="0"/>
              <a:t>How does the teacher use </a:t>
            </a:r>
            <a:r>
              <a:rPr lang="en-US" i="1" dirty="0" smtClean="0"/>
              <a:t>layers of facilitation</a:t>
            </a:r>
            <a:r>
              <a:rPr lang="en-US" dirty="0" smtClean="0"/>
              <a:t> to support student thinking?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1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TQE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T: Select appropriate </a:t>
            </a:r>
            <a:r>
              <a:rPr lang="en-US" i="1" dirty="0" smtClean="0">
                <a:solidFill>
                  <a:schemeClr val="accent3"/>
                </a:solidFill>
              </a:rPr>
              <a:t>tasks</a:t>
            </a:r>
            <a:r>
              <a:rPr lang="en-US" dirty="0" smtClean="0"/>
              <a:t> to support identified learning goals.</a:t>
            </a:r>
          </a:p>
          <a:p>
            <a:r>
              <a:rPr lang="en-US" dirty="0" smtClean="0"/>
              <a:t>Q: Facilitate productive </a:t>
            </a:r>
            <a:r>
              <a:rPr lang="en-US" i="1" dirty="0" smtClean="0">
                <a:solidFill>
                  <a:srgbClr val="FAC810"/>
                </a:solidFill>
              </a:rPr>
              <a:t>questioning </a:t>
            </a:r>
            <a:r>
              <a:rPr lang="en-US" dirty="0" smtClean="0"/>
              <a:t>during instruction to engage students in Mathematical Practices.</a:t>
            </a:r>
          </a:p>
          <a:p>
            <a:r>
              <a:rPr lang="en-US" dirty="0" smtClean="0"/>
              <a:t>E: Collect and use student </a:t>
            </a:r>
            <a:r>
              <a:rPr lang="en-US" i="1" dirty="0" smtClean="0">
                <a:solidFill>
                  <a:srgbClr val="FAC810"/>
                </a:solidFill>
              </a:rPr>
              <a:t>evidence</a:t>
            </a:r>
            <a:r>
              <a:rPr lang="en-US" dirty="0" smtClean="0">
                <a:solidFill>
                  <a:srgbClr val="FAC810"/>
                </a:solidFill>
              </a:rPr>
              <a:t> </a:t>
            </a:r>
            <a:r>
              <a:rPr lang="en-US" dirty="0" smtClean="0"/>
              <a:t>in the formative assessment process during instruction.</a:t>
            </a:r>
          </a:p>
        </p:txBody>
      </p:sp>
    </p:spTree>
    <p:extLst>
      <p:ext uri="{BB962C8B-B14F-4D97-AF65-F5344CB8AC3E}">
        <p14:creationId xmlns:p14="http://schemas.microsoft.com/office/powerpoint/2010/main" val="368131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your own teaching… What challenges might you face when implementing tasks such as these? How might you overcome them?</a:t>
            </a:r>
          </a:p>
          <a:p>
            <a:r>
              <a:rPr lang="en-US" dirty="0" smtClean="0"/>
              <a:t>Typical areas of challenge for students related to expressions, equations, and inequalities include</a:t>
            </a:r>
          </a:p>
          <a:p>
            <a:pPr lvl="1"/>
            <a:r>
              <a:rPr lang="en-US" dirty="0" smtClean="0"/>
              <a:t>Modeling real-world contexts</a:t>
            </a:r>
          </a:p>
          <a:p>
            <a:pPr lvl="1"/>
            <a:r>
              <a:rPr lang="en-US" dirty="0" smtClean="0"/>
              <a:t>Creating equivalent expressions, and</a:t>
            </a:r>
          </a:p>
          <a:p>
            <a:pPr lvl="1"/>
            <a:r>
              <a:rPr lang="en-US" dirty="0" smtClean="0"/>
              <a:t>Reasoning algebraically</a:t>
            </a:r>
          </a:p>
          <a:p>
            <a:r>
              <a:rPr lang="en-US" dirty="0" smtClean="0"/>
              <a:t>What are some techniques you have used in your classroom to help students with these challenges?</a:t>
            </a:r>
          </a:p>
        </p:txBody>
      </p:sp>
    </p:spTree>
    <p:extLst>
      <p:ext uri="{BB962C8B-B14F-4D97-AF65-F5344CB8AC3E}">
        <p14:creationId xmlns:p14="http://schemas.microsoft.com/office/powerpoint/2010/main" val="385036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Boaler</a:t>
            </a:r>
            <a:r>
              <a:rPr lang="en-US" dirty="0" smtClean="0"/>
              <a:t>, J. (2016). </a:t>
            </a:r>
            <a:r>
              <a:rPr lang="en-US" i="1" dirty="0" smtClean="0"/>
              <a:t>Mathematical mindsets. </a:t>
            </a:r>
            <a:r>
              <a:rPr lang="en-US" dirty="0" smtClean="0"/>
              <a:t>San Francisco, CA: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r>
              <a:rPr lang="en-US" dirty="0" smtClean="0"/>
              <a:t>National </a:t>
            </a:r>
            <a:r>
              <a:rPr lang="en-US" dirty="0"/>
              <a:t>Council of Teachers of Mathematics. (2000). </a:t>
            </a:r>
            <a:r>
              <a:rPr lang="en-US" i="1" dirty="0"/>
              <a:t>Principles and standards for school mathematics</a:t>
            </a:r>
            <a:r>
              <a:rPr lang="en-US" dirty="0"/>
              <a:t>. Reston, VA</a:t>
            </a:r>
            <a:r>
              <a:rPr lang="en-US" dirty="0" smtClean="0"/>
              <a:t>:  </a:t>
            </a:r>
            <a:r>
              <a:rPr lang="en-US" dirty="0"/>
              <a:t>Author. </a:t>
            </a:r>
          </a:p>
          <a:p>
            <a:r>
              <a:rPr lang="en-US" dirty="0"/>
              <a:t>National Governors Association Center for Best Practices, Council of Chief State School </a:t>
            </a:r>
            <a:r>
              <a:rPr lang="en-US" dirty="0" smtClean="0"/>
              <a:t>Officers</a:t>
            </a:r>
            <a:r>
              <a:rPr lang="en-US" dirty="0"/>
              <a:t>. (2010). </a:t>
            </a:r>
            <a:r>
              <a:rPr lang="en-US" i="1" dirty="0"/>
              <a:t>Common core state standards </a:t>
            </a:r>
            <a:r>
              <a:rPr lang="en-US" dirty="0"/>
              <a:t>(</a:t>
            </a:r>
            <a:r>
              <a:rPr lang="en-US" i="1" dirty="0"/>
              <a:t>mathematics</a:t>
            </a:r>
            <a:r>
              <a:rPr lang="en-US" dirty="0"/>
              <a:t>). Washington, DC: </a:t>
            </a:r>
            <a:r>
              <a:rPr lang="en-US" dirty="0" smtClean="0"/>
              <a:t> Author.</a:t>
            </a:r>
          </a:p>
          <a:p>
            <a:r>
              <a:rPr lang="en-US" dirty="0" smtClean="0"/>
              <a:t>Nolan, E., Dixon, J., Roy, G., &amp; </a:t>
            </a:r>
            <a:r>
              <a:rPr lang="en-US" dirty="0" err="1" smtClean="0"/>
              <a:t>Andreasen</a:t>
            </a:r>
            <a:r>
              <a:rPr lang="en-US" dirty="0" smtClean="0"/>
              <a:t>, J. (2016). </a:t>
            </a:r>
            <a:r>
              <a:rPr lang="en-US" i="1" dirty="0" smtClean="0"/>
              <a:t>Making sense of mathematics for teaching: Grades 6-8. </a:t>
            </a:r>
            <a:r>
              <a:rPr lang="en-US" dirty="0" smtClean="0"/>
              <a:t>Bloomington, IN: Solution Tree.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2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3" y="1377519"/>
            <a:ext cx="8739065" cy="509948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8:30 – 10:00 </a:t>
            </a:r>
            <a:r>
              <a:rPr lang="en-US" dirty="0" smtClean="0"/>
              <a:t>Creativity and Beauty in Mathematics/Creating Mathematical Mindsets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10:00 - 10:30 Break/Reading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10:30 - 10:45 Math Process Standard: </a:t>
            </a:r>
            <a:r>
              <a:rPr lang="en-US" dirty="0" smtClean="0"/>
              <a:t>Problem Solving</a:t>
            </a:r>
            <a:endParaRPr lang="en-US" dirty="0">
              <a:solidFill>
                <a:srgbClr val="66006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10:45 - 11:45 </a:t>
            </a:r>
            <a:r>
              <a:rPr lang="en-US" dirty="0" smtClean="0"/>
              <a:t>Staircase Task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D2533C"/>
                </a:solidFill>
              </a:rPr>
              <a:t>11:45 – 1:00 Lunch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1:00 - 1:45 Crowded Restaurant Task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1:45 - 2:15 Connect to Mathematical Practices and Progression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D2533C"/>
                </a:solidFill>
              </a:rPr>
              <a:t>2:15- 2:45 Break/Reading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2:45 – 4:00 </a:t>
            </a:r>
            <a:r>
              <a:rPr lang="en-US" smtClean="0"/>
              <a:t>The Bridge </a:t>
            </a:r>
            <a:r>
              <a:rPr lang="en-US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375442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5846"/>
            <a:ext cx="8108462" cy="5412154"/>
          </a:xfrm>
        </p:spPr>
        <p:txBody>
          <a:bodyPr>
            <a:normAutofit/>
          </a:bodyPr>
          <a:lstStyle/>
          <a:p>
            <a:r>
              <a:rPr lang="en-US" dirty="0" smtClean="0"/>
              <a:t>Read Chapter 5 in </a:t>
            </a:r>
            <a:r>
              <a:rPr lang="en-US" i="1" dirty="0" smtClean="0"/>
              <a:t>Mathematical Mindsets</a:t>
            </a:r>
            <a:endParaRPr lang="en-US" dirty="0" smtClean="0"/>
          </a:p>
          <a:p>
            <a:pPr lvl="1"/>
            <a:r>
              <a:rPr lang="en-US" dirty="0" smtClean="0"/>
              <a:t>After you read, pick one activity from </a:t>
            </a:r>
            <a:r>
              <a:rPr lang="en-US" dirty="0" err="1" smtClean="0"/>
              <a:t>p</a:t>
            </a:r>
            <a:r>
              <a:rPr lang="en-US" dirty="0" smtClean="0"/>
              <a:t>. 220-241, and complete the activity. Bring your work to the next class. Why do you think the activity you chose is a rich mathematical task?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4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38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Creativity and Beauty in Mathematics/Creating Mathematical Mindsets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</a:p>
          <a:p>
            <a:pPr lvl="1"/>
            <a:r>
              <a:rPr lang="en-US" dirty="0" smtClean="0"/>
              <a:t>Watch Lesson 6, Video 1 (free)</a:t>
            </a:r>
          </a:p>
          <a:p>
            <a:pPr lvl="1"/>
            <a:r>
              <a:rPr lang="en-US" dirty="0">
                <a:hlinkClick r:id="rId2"/>
              </a:rPr>
              <a:t>https://lagunita.stanford.edu/courses/Education/EDUC115-S/Spring2014/courseware/f3aedefe4b34435abd13b973b79b88c9/c5bfbfffad8343039f035bcf20ec1cb2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What are some ways that you can create mathematical mindsets?</a:t>
            </a:r>
          </a:p>
          <a:p>
            <a:pPr lvl="1"/>
            <a:r>
              <a:rPr lang="en-US" dirty="0" smtClean="0"/>
              <a:t>Let’s share stories of “trauma” that you remember when you were learning mathematics.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 process standard: problem solving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Instructional programs from prekindergarten through grade 12 should enable all students to –</a:t>
            </a:r>
          </a:p>
          <a:p>
            <a:pPr lvl="1"/>
            <a:r>
              <a:rPr lang="en-US" sz="2400" dirty="0" smtClean="0"/>
              <a:t>Build new mathematical knowledge through problem solving;</a:t>
            </a:r>
          </a:p>
          <a:p>
            <a:pPr lvl="1"/>
            <a:r>
              <a:rPr lang="en-US" sz="2400" dirty="0" smtClean="0"/>
              <a:t>Solve problems that arise in mathematics and in other contexts;</a:t>
            </a:r>
          </a:p>
          <a:p>
            <a:pPr lvl="1"/>
            <a:r>
              <a:rPr lang="en-US" sz="2400" dirty="0" smtClean="0"/>
              <a:t>Apply and adapt a variety of appropriate strategies to solve problems;</a:t>
            </a:r>
          </a:p>
          <a:p>
            <a:pPr lvl="1"/>
            <a:r>
              <a:rPr lang="en-US" sz="2400" dirty="0" smtClean="0"/>
              <a:t>Monitor and reflect on the process of mathematical problem solving.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0043" y="6292334"/>
            <a:ext cx="164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(NCTM,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6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focus on problem 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81691"/>
          </a:xfrm>
        </p:spPr>
        <p:txBody>
          <a:bodyPr/>
          <a:lstStyle/>
          <a:p>
            <a:r>
              <a:rPr lang="en-US" dirty="0" smtClean="0"/>
              <a:t>Our goal is for students to apply varied math skills to solve problems.</a:t>
            </a:r>
          </a:p>
          <a:p>
            <a:r>
              <a:rPr lang="en-US" dirty="0" smtClean="0"/>
              <a:t>Challenges student thinking</a:t>
            </a:r>
          </a:p>
          <a:p>
            <a:r>
              <a:rPr lang="en-US" dirty="0" smtClean="0"/>
              <a:t>Both the process by which students explore mathematics and the goal of learning mathematics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6444" y="6317216"/>
            <a:ext cx="3328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Schackow</a:t>
            </a:r>
            <a:r>
              <a:rPr lang="en-US" dirty="0" smtClean="0"/>
              <a:t> &amp; O’Connell, 2008)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420180"/>
            <a:ext cx="454731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Problem solving requires: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03273"/>
            <a:ext cx="8229600" cy="2381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4410780"/>
            <a:ext cx="8229600" cy="190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Patience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Risk Taking</a:t>
            </a:r>
          </a:p>
          <a:p>
            <a:r>
              <a:rPr lang="en-US" dirty="0" smtClean="0"/>
              <a:t>Cooperation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5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might you help students in developing these attitudes?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29343"/>
            <a:ext cx="8229600" cy="4876800"/>
          </a:xfrm>
        </p:spPr>
        <p:txBody>
          <a:bodyPr/>
          <a:lstStyle/>
          <a:p>
            <a:r>
              <a:rPr lang="en-US" dirty="0"/>
              <a:t>Patience</a:t>
            </a:r>
          </a:p>
          <a:p>
            <a:r>
              <a:rPr lang="en-US" dirty="0"/>
              <a:t>Persistence</a:t>
            </a:r>
          </a:p>
          <a:p>
            <a:r>
              <a:rPr lang="en-US" dirty="0"/>
              <a:t>Risk Taking</a:t>
            </a:r>
          </a:p>
          <a:p>
            <a:r>
              <a:rPr lang="en-US" dirty="0"/>
              <a:t>Cooperation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1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Staircase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staircase is made up of 1x1 squares. The 1-step staircase is made up of one 1x1 square. The 2-step staircase is made up of three 1x1 squares. The 3-step staircase is made up of six 1x1 squares. The 4-step staircase is made up of ten 1x1 squares. How many 1x1 squares are in a staircase with 5 steps? 10 steps? </a:t>
            </a:r>
            <a:r>
              <a:rPr lang="en-US" i="1" dirty="0" smtClean="0"/>
              <a:t>n steps?</a:t>
            </a:r>
          </a:p>
          <a:p>
            <a:pPr marL="0" indent="0">
              <a:buNone/>
            </a:pPr>
            <a:endParaRPr lang="en-US" i="1" dirty="0" smtClean="0"/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Pay attention to how you developed your expression.</a:t>
            </a:r>
          </a:p>
          <a:p>
            <a:pPr lvl="1"/>
            <a:r>
              <a:rPr lang="en-US" sz="2400" dirty="0">
                <a:solidFill>
                  <a:srgbClr val="FF6600"/>
                </a:solidFill>
              </a:rPr>
              <a:t>C</a:t>
            </a:r>
            <a:r>
              <a:rPr lang="en-US" sz="2400" dirty="0" smtClean="0">
                <a:solidFill>
                  <a:srgbClr val="FF6600"/>
                </a:solidFill>
              </a:rPr>
              <a:t>hallenge yourself to either justify your expression in another way or to create a new expression that represents an </a:t>
            </a:r>
            <a:r>
              <a:rPr lang="en-US" sz="2400" i="1" dirty="0" smtClean="0">
                <a:solidFill>
                  <a:srgbClr val="FF6600"/>
                </a:solidFill>
              </a:rPr>
              <a:t>n-</a:t>
            </a:r>
            <a:r>
              <a:rPr lang="en-US" sz="2400" dirty="0" smtClean="0">
                <a:solidFill>
                  <a:srgbClr val="FF6600"/>
                </a:solidFill>
              </a:rPr>
              <a:t>step staircase.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414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“Explicit thinking </a:t>
            </a:r>
            <a:r>
              <a:rPr lang="en-US" dirty="0" smtClean="0"/>
              <a:t>allows you to find any staircase in the sequence without relying on the previous term”</a:t>
            </a:r>
            <a:r>
              <a:rPr lang="en-US" i="1" dirty="0" smtClean="0"/>
              <a:t> </a:t>
            </a:r>
            <a:r>
              <a:rPr lang="en-US" dirty="0" smtClean="0"/>
              <a:t>(Nolan, Dixon, Roy, </a:t>
            </a:r>
            <a:r>
              <a:rPr lang="en-US" dirty="0" err="1" smtClean="0"/>
              <a:t>Andreason</a:t>
            </a:r>
            <a:r>
              <a:rPr lang="en-US" dirty="0" smtClean="0"/>
              <a:t>, 2016).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57566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485</TotalTime>
  <Words>1083</Words>
  <Application>Microsoft Macintosh PowerPoint</Application>
  <PresentationFormat>On-screen Show (4:3)</PresentationFormat>
  <Paragraphs>108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MELT: NUMBERS, OPERATIONS, AND MEANING</vt:lpstr>
      <vt:lpstr>AGENDA</vt:lpstr>
      <vt:lpstr>Creativity and Beauty in Mathematics/Creating Mathematical Mindsets </vt:lpstr>
      <vt:lpstr>Math process standard: problem solving</vt:lpstr>
      <vt:lpstr>Problem Solving Standard</vt:lpstr>
      <vt:lpstr>Why focus on problem solving?</vt:lpstr>
      <vt:lpstr>How might you help students in developing these attitudes?</vt:lpstr>
      <vt:lpstr>Staircase Task</vt:lpstr>
      <vt:lpstr>Explicit Thinking</vt:lpstr>
      <vt:lpstr>Mathematical Practices</vt:lpstr>
      <vt:lpstr>Mathematical Practices</vt:lpstr>
      <vt:lpstr>Let’s practice writing a progression</vt:lpstr>
      <vt:lpstr>Sample Progression</vt:lpstr>
      <vt:lpstr>The Bridge Task</vt:lpstr>
      <vt:lpstr>Making Sense of Models</vt:lpstr>
      <vt:lpstr>The Teacher</vt:lpstr>
      <vt:lpstr>TQE Process</vt:lpstr>
      <vt:lpstr>Group Discussion</vt:lpstr>
      <vt:lpstr>References</vt:lpstr>
      <vt:lpstr>Homework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MELT: NUMBERS, OPERATIONS, AND MEANING</dc:title>
  <dc:creator>Diana Moss</dc:creator>
  <cp:lastModifiedBy>Diana Moss</cp:lastModifiedBy>
  <cp:revision>27</cp:revision>
  <dcterms:created xsi:type="dcterms:W3CDTF">2017-06-14T16:15:48Z</dcterms:created>
  <dcterms:modified xsi:type="dcterms:W3CDTF">2017-06-28T17:17:03Z</dcterms:modified>
</cp:coreProperties>
</file>