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2" r:id="rId4"/>
    <p:sldId id="279" r:id="rId5"/>
    <p:sldId id="280" r:id="rId6"/>
    <p:sldId id="281" r:id="rId7"/>
    <p:sldId id="258" r:id="rId8"/>
    <p:sldId id="260" r:id="rId9"/>
    <p:sldId id="261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8BC73-22E3-CA43-8752-3030F81DA92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D5C-F70B-614A-ABD6-16562DCC6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Perlwitz</a:t>
            </a:r>
            <a:r>
              <a:rPr lang="en-US" dirty="0" smtClean="0"/>
              <a:t>, M. </a:t>
            </a:r>
            <a:r>
              <a:rPr lang="en-US" i="1" dirty="0" smtClean="0"/>
              <a:t>Reconciling self-generated solutions with algorithmic</a:t>
            </a:r>
            <a:r>
              <a:rPr lang="en-US" i="1" baseline="0" dirty="0" smtClean="0"/>
              <a:t> answers. </a:t>
            </a:r>
            <a:r>
              <a:rPr lang="en-US" i="0" baseline="0" dirty="0" smtClean="0"/>
              <a:t>Mathematics Teaching in the Middle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A476-4D0B-8E44-9A02-7711A4DBEE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7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¼ yard of fabric is 1/3 of a ¾-yard</a:t>
            </a:r>
            <a:r>
              <a:rPr lang="en-US" baseline="0" dirty="0" smtClean="0"/>
              <a:t> piece (or 1/3 the length of the pillowcase)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A476-4D0B-8E44-9A02-7711A4DBEE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</a:t>
            </a:r>
            <a:r>
              <a:rPr lang="en-US" dirty="0" err="1" smtClean="0"/>
              <a:t>Perlwitz</a:t>
            </a:r>
            <a:r>
              <a:rPr lang="en-US" dirty="0" smtClean="0"/>
              <a:t>, M. </a:t>
            </a:r>
            <a:r>
              <a:rPr lang="en-US" i="1" dirty="0" smtClean="0"/>
              <a:t>Reconciling self-generated solutions with algorithmic</a:t>
            </a:r>
            <a:r>
              <a:rPr lang="en-US" i="1" baseline="0" dirty="0" smtClean="0"/>
              <a:t> answers. </a:t>
            </a:r>
            <a:r>
              <a:rPr lang="en-US" i="0" baseline="0" dirty="0" smtClean="0"/>
              <a:t>Mathematics Teaching in the Middle School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A476-4D0B-8E44-9A02-7711A4DBEE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93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Proportional</a:t>
            </a:r>
            <a:r>
              <a:rPr lang="en-US" baseline="0" dirty="0" smtClean="0"/>
              <a:t> relationships, expressions, equations, patterns…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41D5C-F70B-614A-ABD6-16562DCC63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lution-tree.com/Connecting_Representations_of_Function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-1452852"/>
            <a:ext cx="5724862" cy="4442813"/>
          </a:xfrm>
        </p:spPr>
        <p:txBody>
          <a:bodyPr/>
          <a:lstStyle/>
          <a:p>
            <a:r>
              <a:rPr lang="en-US" sz="4000" dirty="0" smtClean="0"/>
              <a:t>MELT: NUMBERS, OPERATIONS, AND MEANING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4: June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5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type of problem is the Pillowcase Problem?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365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68" cy="4525963"/>
          </a:xfrm>
        </p:spPr>
        <p:txBody>
          <a:bodyPr/>
          <a:lstStyle/>
          <a:p>
            <a:r>
              <a:rPr lang="en-US" dirty="0" smtClean="0"/>
              <a:t>Division of fractions</a:t>
            </a:r>
          </a:p>
          <a:p>
            <a:r>
              <a:rPr lang="en-US" dirty="0" smtClean="0"/>
              <a:t>The </a:t>
            </a:r>
            <a:r>
              <a:rPr lang="en-US" dirty="0"/>
              <a:t>importance of making personal sense of </a:t>
            </a:r>
            <a:r>
              <a:rPr lang="en-US" dirty="0" smtClean="0"/>
              <a:t>mathematics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Getting an answer is not more important than </a:t>
            </a:r>
            <a:r>
              <a:rPr lang="en-US" dirty="0" smtClean="0"/>
              <a:t>the </a:t>
            </a:r>
            <a:r>
              <a:rPr lang="en-US" dirty="0"/>
              <a:t>thinking involved in the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How algorithmic results relate to their self generated solutions</a:t>
            </a:r>
          </a:p>
          <a:p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3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quantitative relationship that could be modeled with the function </a:t>
            </a:r>
            <a:r>
              <a:rPr lang="en-US" i="1" dirty="0" smtClean="0"/>
              <a:t>f(x) = </a:t>
            </a:r>
            <a:r>
              <a:rPr lang="en-US" dirty="0" smtClean="0"/>
              <a:t>2</a:t>
            </a:r>
            <a:r>
              <a:rPr lang="en-US" i="1" dirty="0" smtClean="0"/>
              <a:t>x + </a:t>
            </a:r>
            <a:r>
              <a:rPr lang="en-US" dirty="0" smtClean="0"/>
              <a:t>20, describe the relationship as a story, then draw a graph to represent the context you describe.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81" y="1232647"/>
            <a:ext cx="7770870" cy="5322889"/>
          </a:xfrm>
        </p:spPr>
        <p:txBody>
          <a:bodyPr>
            <a:normAutofit fontScale="92500"/>
          </a:bodyPr>
          <a:lstStyle/>
          <a:p>
            <a:pPr marL="525780">
              <a:buFont typeface="+mj-lt"/>
              <a:buAutoNum type="arabicPeriod"/>
            </a:pPr>
            <a:r>
              <a:rPr lang="en-US" dirty="0" smtClean="0"/>
              <a:t>Make sense of problems and persevere in solving them.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Reason abstractly and quantitatively.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Construct viable arguments and critique the reasoning of others.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Model with mathematics.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Use appropriate tools strategically.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Attend to precision.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make use of structure.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express regularity in repeated reasoning.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0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81" y="1232647"/>
            <a:ext cx="7770870" cy="5322889"/>
          </a:xfrm>
        </p:spPr>
        <p:txBody>
          <a:bodyPr>
            <a:normAutofit fontScale="92500"/>
          </a:bodyPr>
          <a:lstStyle/>
          <a:p>
            <a:pPr marL="525780">
              <a:buFont typeface="+mj-lt"/>
              <a:buAutoNum type="arabicPeriod"/>
            </a:pPr>
            <a:r>
              <a:rPr lang="en-US" dirty="0" smtClean="0"/>
              <a:t>Make sense of problems and persevere in solving them.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Reason abstractly and quantitatively.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Construct viable arguments and critique the reasoning of others.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Model with mathematics.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Use appropriate tools strategically.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Attend to precision.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make use of structure.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express regularity in repeated reasoning.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a progression for the development of understanding functions in the middle grades with links to future applications.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9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sense of functions as rules that connect inputs and outputs.</a:t>
            </a:r>
          </a:p>
          <a:p>
            <a:r>
              <a:rPr lang="en-US" dirty="0" smtClean="0"/>
              <a:t>Use functions to model real-world situations.</a:t>
            </a:r>
          </a:p>
          <a:p>
            <a:r>
              <a:rPr lang="en-US" dirty="0" smtClean="0"/>
              <a:t>Use functions to model relationships between quantities using multiple representations.</a:t>
            </a:r>
          </a:p>
          <a:p>
            <a:r>
              <a:rPr lang="en-US" dirty="0" smtClean="0"/>
              <a:t>Define, evaluate, and compare functions.</a:t>
            </a:r>
          </a:p>
          <a:p>
            <a:r>
              <a:rPr lang="en-US" dirty="0" smtClean="0"/>
              <a:t>Represent relationships using function notation.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**Formal teaching of functions is in eighth grade, but think of all the concepts explored earlier that lead up to functional thinking**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3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829932"/>
            <a:ext cx="7691719" cy="4571999"/>
          </a:xfrm>
        </p:spPr>
        <p:txBody>
          <a:bodyPr/>
          <a:lstStyle/>
          <a:p>
            <a:r>
              <a:rPr lang="en-US" dirty="0" smtClean="0"/>
              <a:t>Create a word problem to represent </a:t>
            </a:r>
            <a:r>
              <a:rPr lang="en-US" i="1" dirty="0" smtClean="0"/>
              <a:t>f(x) </a:t>
            </a:r>
            <a:r>
              <a:rPr lang="en-US" dirty="0" smtClean="0"/>
              <a:t>= 15 – 3</a:t>
            </a:r>
            <a:r>
              <a:rPr lang="en-US" i="1" dirty="0" smtClean="0"/>
              <a:t>x</a:t>
            </a:r>
            <a:r>
              <a:rPr lang="en-US" dirty="0" smtClean="0"/>
              <a:t>. Make a table and a graph to represent your context.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74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517629"/>
            <a:ext cx="7691719" cy="1143000"/>
          </a:xfrm>
        </p:spPr>
        <p:txBody>
          <a:bodyPr/>
          <a:lstStyle/>
          <a:p>
            <a:r>
              <a:rPr lang="en-US" dirty="0" smtClean="0"/>
              <a:t>Connecting Representations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337225"/>
            <a:ext cx="7691719" cy="382152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www.solution-tree.com/Connecting_Representations_of_Functions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68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observe about the teacher?</a:t>
            </a:r>
          </a:p>
          <a:p>
            <a:r>
              <a:rPr lang="en-US" dirty="0" smtClean="0"/>
              <a:t>As the teacher spends time with various groups, what did you notice?</a:t>
            </a:r>
          </a:p>
          <a:p>
            <a:r>
              <a:rPr lang="en-US" dirty="0" smtClean="0"/>
              <a:t>What did you notice about the strategies used by the students? Are there common strategies? What different strategies are 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9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18381"/>
            <a:ext cx="7691719" cy="8286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535" y="1129997"/>
            <a:ext cx="8706778" cy="50287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8</a:t>
            </a:r>
            <a:r>
              <a:rPr lang="en-US" dirty="0" smtClean="0"/>
              <a:t>:30 – 10:</a:t>
            </a:r>
            <a:r>
              <a:rPr lang="en-US" dirty="0"/>
              <a:t>0</a:t>
            </a:r>
            <a:r>
              <a:rPr lang="en-US" dirty="0" smtClean="0"/>
              <a:t>0 Rich Mathematical Tasks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E07602"/>
                </a:solidFill>
              </a:rPr>
              <a:t>10:00 - 10:30 Break/Reading Time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10:30 - </a:t>
            </a:r>
            <a:r>
              <a:rPr lang="en-US" dirty="0"/>
              <a:t>10</a:t>
            </a:r>
            <a:r>
              <a:rPr lang="en-US" dirty="0" smtClean="0"/>
              <a:t>:45 </a:t>
            </a:r>
            <a:r>
              <a:rPr lang="en-US" dirty="0"/>
              <a:t>Math Process Standard: </a:t>
            </a:r>
            <a:r>
              <a:rPr lang="en-US" dirty="0" smtClean="0"/>
              <a:t>Connections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10:45 </a:t>
            </a:r>
            <a:r>
              <a:rPr lang="en-US" dirty="0"/>
              <a:t>- 11:45</a:t>
            </a:r>
            <a:r>
              <a:rPr lang="en-US" dirty="0" smtClean="0"/>
              <a:t> The Pillowcase Problem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E07602"/>
                </a:solidFill>
              </a:rPr>
              <a:t>11</a:t>
            </a:r>
            <a:r>
              <a:rPr lang="en-US" dirty="0">
                <a:solidFill>
                  <a:srgbClr val="E07602"/>
                </a:solidFill>
              </a:rPr>
              <a:t>:45 - </a:t>
            </a:r>
            <a:r>
              <a:rPr lang="en-US" dirty="0" smtClean="0">
                <a:solidFill>
                  <a:srgbClr val="E07602"/>
                </a:solidFill>
              </a:rPr>
              <a:t>1:00 Lunch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1:00 </a:t>
            </a:r>
            <a:r>
              <a:rPr lang="en-US" dirty="0"/>
              <a:t>- 1:45</a:t>
            </a:r>
            <a:r>
              <a:rPr lang="en-US" dirty="0" smtClean="0"/>
              <a:t> What’s your story?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1</a:t>
            </a:r>
            <a:r>
              <a:rPr lang="en-US" dirty="0"/>
              <a:t>:45 - 2</a:t>
            </a:r>
            <a:r>
              <a:rPr lang="en-US" dirty="0" smtClean="0"/>
              <a:t>:15 </a:t>
            </a:r>
            <a:r>
              <a:rPr lang="en-US" dirty="0"/>
              <a:t>Connect to</a:t>
            </a:r>
            <a:r>
              <a:rPr lang="en-US" dirty="0" smtClean="0"/>
              <a:t> Mathematical Practices and Progression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E07602"/>
                </a:solidFill>
              </a:rPr>
              <a:t>2:15 </a:t>
            </a:r>
            <a:r>
              <a:rPr lang="en-US" dirty="0">
                <a:solidFill>
                  <a:srgbClr val="E07602"/>
                </a:solidFill>
              </a:rPr>
              <a:t>- 2</a:t>
            </a:r>
            <a:r>
              <a:rPr lang="en-US" dirty="0" smtClean="0">
                <a:solidFill>
                  <a:srgbClr val="E07602"/>
                </a:solidFill>
              </a:rPr>
              <a:t>:45 Break/Reading Time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2:45 </a:t>
            </a:r>
            <a:r>
              <a:rPr lang="en-US" dirty="0"/>
              <a:t>-</a:t>
            </a:r>
            <a:r>
              <a:rPr lang="en-US" dirty="0" smtClean="0"/>
              <a:t> 4:00 Connecting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9885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 lesson idea for teaching expressions, equations, or functions that has worked well in your classrooms?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67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Boaler</a:t>
            </a:r>
            <a:r>
              <a:rPr lang="en-US" dirty="0" smtClean="0"/>
              <a:t>, J. (2016). </a:t>
            </a:r>
            <a:r>
              <a:rPr lang="en-US" i="1" dirty="0" smtClean="0"/>
              <a:t>Mathematical mindsets. </a:t>
            </a:r>
            <a:r>
              <a:rPr lang="en-US" dirty="0" smtClean="0"/>
              <a:t>San Francisco, CA: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r>
              <a:rPr lang="en-US" dirty="0" smtClean="0"/>
              <a:t>National </a:t>
            </a:r>
            <a:r>
              <a:rPr lang="en-US" dirty="0"/>
              <a:t>Council of Teachers of Mathematics. (2000). </a:t>
            </a:r>
            <a:r>
              <a:rPr lang="en-US" i="1" dirty="0"/>
              <a:t>Principles and standards for school mathematics</a:t>
            </a:r>
            <a:r>
              <a:rPr lang="en-US" dirty="0"/>
              <a:t>. Reston, VA</a:t>
            </a:r>
            <a:r>
              <a:rPr lang="en-US" dirty="0" smtClean="0"/>
              <a:t>:  </a:t>
            </a:r>
            <a:r>
              <a:rPr lang="en-US" dirty="0"/>
              <a:t>Author. </a:t>
            </a:r>
          </a:p>
          <a:p>
            <a:r>
              <a:rPr lang="en-US" dirty="0"/>
              <a:t>National Governors Association Center for Best Practices, Council of Chief State School </a:t>
            </a:r>
            <a:r>
              <a:rPr lang="en-US" dirty="0" smtClean="0"/>
              <a:t>Officers</a:t>
            </a:r>
            <a:r>
              <a:rPr lang="en-US" dirty="0"/>
              <a:t>. (2010). </a:t>
            </a:r>
            <a:r>
              <a:rPr lang="en-US" i="1" dirty="0"/>
              <a:t>Common core state standards </a:t>
            </a:r>
            <a:r>
              <a:rPr lang="en-US" dirty="0"/>
              <a:t>(</a:t>
            </a:r>
            <a:r>
              <a:rPr lang="en-US" i="1" dirty="0"/>
              <a:t>mathematics</a:t>
            </a:r>
            <a:r>
              <a:rPr lang="en-US" dirty="0"/>
              <a:t>). Washington, DC: </a:t>
            </a:r>
            <a:r>
              <a:rPr lang="en-US" dirty="0" smtClean="0"/>
              <a:t> Author.</a:t>
            </a:r>
          </a:p>
          <a:p>
            <a:r>
              <a:rPr lang="en-US" dirty="0" smtClean="0"/>
              <a:t>Nolan, E., Dixon, J., Roy, G., &amp; </a:t>
            </a:r>
            <a:r>
              <a:rPr lang="en-US" dirty="0" err="1" smtClean="0"/>
              <a:t>Andreasen</a:t>
            </a:r>
            <a:r>
              <a:rPr lang="en-US" dirty="0" smtClean="0"/>
              <a:t>, J. (2016). </a:t>
            </a:r>
            <a:r>
              <a:rPr lang="en-US" i="1" dirty="0" smtClean="0"/>
              <a:t>Making sense of mathematics for teaching: Grades 6-8. </a:t>
            </a:r>
            <a:r>
              <a:rPr lang="en-US" dirty="0" smtClean="0"/>
              <a:t>Bloomington, IN: Solution Tree</a:t>
            </a:r>
            <a:r>
              <a:rPr lang="en-US" dirty="0" smtClean="0"/>
              <a:t>.</a:t>
            </a:r>
          </a:p>
          <a:p>
            <a:r>
              <a:rPr lang="en-US" dirty="0" err="1"/>
              <a:t>Perlwitz</a:t>
            </a:r>
            <a:r>
              <a:rPr lang="en-US" dirty="0"/>
              <a:t>, M. (2005). Reconciling self-generated solutions with algorithmic answers</a:t>
            </a:r>
            <a:r>
              <a:rPr lang="en-US" i="1" dirty="0"/>
              <a:t>. Mathematics Teaching in the Middle School</a:t>
            </a:r>
            <a:r>
              <a:rPr lang="en-US" dirty="0"/>
              <a:t>, </a:t>
            </a:r>
            <a:r>
              <a:rPr lang="en-US" i="1" dirty="0"/>
              <a:t>10</a:t>
            </a:r>
            <a:r>
              <a:rPr lang="en-US" dirty="0"/>
              <a:t>(6), 278-283.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5846"/>
            <a:ext cx="8108462" cy="5412154"/>
          </a:xfrm>
        </p:spPr>
        <p:txBody>
          <a:bodyPr>
            <a:normAutofit/>
          </a:bodyPr>
          <a:lstStyle/>
          <a:p>
            <a:r>
              <a:rPr lang="en-US" dirty="0" smtClean="0"/>
              <a:t>Read Chapter 6 </a:t>
            </a:r>
            <a:r>
              <a:rPr lang="en-US" dirty="0" smtClean="0"/>
              <a:t>and Chapter 9 in </a:t>
            </a:r>
            <a:r>
              <a:rPr lang="en-US" i="1" dirty="0" smtClean="0"/>
              <a:t>Mathematical Mindsets</a:t>
            </a:r>
            <a:endParaRPr lang="en-US" dirty="0" smtClean="0"/>
          </a:p>
          <a:p>
            <a:pPr lvl="1"/>
            <a:r>
              <a:rPr lang="en-US" dirty="0"/>
              <a:t>Dr. </a:t>
            </a:r>
            <a:r>
              <a:rPr lang="en-US" dirty="0" err="1"/>
              <a:t>Boaler</a:t>
            </a:r>
            <a:r>
              <a:rPr lang="en-US" dirty="0"/>
              <a:t> offers 6 equitable strategies to try in your own classroom. What are these 6 strategies and how does each one make math education more equitable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some ways to “open mathematics”? Provide some examples? Do you have ways of “opening mathematics” with your students?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6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Mathematical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and discussion of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9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818" y="1538947"/>
            <a:ext cx="8162365" cy="1890053"/>
          </a:xfrm>
        </p:spPr>
        <p:txBody>
          <a:bodyPr/>
          <a:lstStyle/>
          <a:p>
            <a:r>
              <a:rPr lang="en-US" dirty="0" smtClean="0"/>
              <a:t>Math Process Standard: Connections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programs from prekindergarten through grade 12 should enable all students to –</a:t>
            </a:r>
          </a:p>
          <a:p>
            <a:pPr lvl="1"/>
            <a:r>
              <a:rPr lang="en-US" dirty="0" smtClean="0"/>
              <a:t>Recognize and use connections among mathematical ideas;</a:t>
            </a:r>
          </a:p>
          <a:p>
            <a:pPr lvl="1"/>
            <a:r>
              <a:rPr lang="en-US" dirty="0" smtClean="0"/>
              <a:t>Understand how mathematical ideas interconnect and build on one another to produce a coherent whole;</a:t>
            </a:r>
          </a:p>
          <a:p>
            <a:pPr lvl="1"/>
            <a:r>
              <a:rPr lang="en-US" dirty="0" smtClean="0"/>
              <a:t>Recognize and apply mathematics in contexts outside of mathematics.</a:t>
            </a:r>
          </a:p>
        </p:txBody>
      </p:sp>
    </p:spTree>
    <p:extLst>
      <p:ext uri="{BB962C8B-B14F-4D97-AF65-F5344CB8AC3E}">
        <p14:creationId xmlns:p14="http://schemas.microsoft.com/office/powerpoint/2010/main" val="424969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“Through instruction that emphasizes the interrelatedness of mathematical ideas, students not only learn mathematics, they also learn about the utility of mathematics” (NCTM, 2000).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9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Pillowcase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noFill/>
                  <a:prstDash val="solid"/>
                </a:ln>
                <a:solidFill>
                  <a:schemeClr val="accent6"/>
                </a:solidFill>
                <a:latin typeface="Times New Roman"/>
                <a:cs typeface="Times New Roman"/>
              </a:rPr>
              <a:t>In </a:t>
            </a:r>
            <a:r>
              <a:rPr lang="en-US" sz="3200" dirty="0" smtClean="0">
                <a:ln w="18415" cmpd="sng">
                  <a:noFill/>
                  <a:prstDash val="solid"/>
                </a:ln>
                <a:solidFill>
                  <a:schemeClr val="accent6"/>
                </a:solidFill>
                <a:latin typeface="Times New Roman"/>
                <a:cs typeface="Times New Roman"/>
              </a:rPr>
              <a:t>Ms. Smith</a:t>
            </a:r>
            <a:r>
              <a:rPr lang="ja-JP" altLang="en-US" sz="3200" dirty="0" smtClean="0">
                <a:ln w="18415" cmpd="sng">
                  <a:noFill/>
                  <a:prstDash val="solid"/>
                </a:ln>
                <a:solidFill>
                  <a:schemeClr val="accent6"/>
                </a:solidFill>
                <a:latin typeface="Times New Roman"/>
                <a:cs typeface="Times New Roman"/>
              </a:rPr>
              <a:t>’</a:t>
            </a:r>
            <a:r>
              <a:rPr lang="en-US" sz="3200" dirty="0" smtClean="0">
                <a:ln w="18415" cmpd="sng">
                  <a:noFill/>
                  <a:prstDash val="solid"/>
                </a:ln>
                <a:solidFill>
                  <a:schemeClr val="accent6"/>
                </a:solidFill>
                <a:latin typeface="Times New Roman"/>
                <a:cs typeface="Times New Roman"/>
              </a:rPr>
              <a:t>s Family and Consumer Science class, students are making pillowcases for the open house exhibit.  Ms. Smith bought 10 yards of fabric for her class project.  Each pillowcase requires ¾ of a yard of fabric.  How many pillowcases can be cut from the fabric? </a:t>
            </a:r>
            <a:endParaRPr lang="en-US" sz="3200" dirty="0">
              <a:ln w="18415" cmpd="sng">
                <a:noFill/>
                <a:prstDash val="solid"/>
              </a:ln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8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45932"/>
            <a:ext cx="7691719" cy="1143000"/>
          </a:xfrm>
        </p:spPr>
        <p:txBody>
          <a:bodyPr/>
          <a:lstStyle/>
          <a:p>
            <a:r>
              <a:rPr lang="en-US" sz="4800" dirty="0" smtClean="0"/>
              <a:t>Christine’s Work</a:t>
            </a:r>
            <a:endParaRPr lang="en-US" sz="4800" dirty="0"/>
          </a:p>
        </p:txBody>
      </p:sp>
      <p:pic>
        <p:nvPicPr>
          <p:cNvPr id="3" name="Picture 2" descr="Screen Shot 2016-02-26 at 8.35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3" y="1188932"/>
            <a:ext cx="8686800" cy="17102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059144"/>
            <a:ext cx="8229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Christine: First I laid out 10 pieces of 1-yard material.  Then I took out ¾ from one piece leaving ¼ of a piece of fabric from each yard piece.  Then I added up all the ¼ pieces to see how many groups of ¾ I could make.  The final answer is 13 pillowcases with ¼ piece leftover [pauses] or what I thought was 13 1/4 .  When I went to check it doing the invert-multiply method of old days, the answer was 13 1/3 [seemingly perplexed].  I can’t understand why.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5116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10 yards of fabric measured with a ¾ yard-long measuring stick</a:t>
            </a:r>
            <a:endParaRPr lang="en-US" sz="3600" dirty="0"/>
          </a:p>
        </p:txBody>
      </p:sp>
      <p:pic>
        <p:nvPicPr>
          <p:cNvPr id="3" name="Picture 2" descr="Screen Shot 2016-02-26 at 8.43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50868"/>
            <a:ext cx="8119284" cy="2033018"/>
          </a:xfrm>
          <a:prstGeom prst="rect">
            <a:avLst/>
          </a:prstGeom>
        </p:spPr>
      </p:pic>
      <p:pic>
        <p:nvPicPr>
          <p:cNvPr id="4" name="Picture 3" descr="Screen Shot 2016-02-26 at 8.44.1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84" y="4176009"/>
            <a:ext cx="80518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9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120</TotalTime>
  <Words>1099</Words>
  <Application>Microsoft Macintosh PowerPoint</Application>
  <PresentationFormat>On-screen Show (4:3)</PresentationFormat>
  <Paragraphs>94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Venture</vt:lpstr>
      <vt:lpstr>MELT: NUMBERS, OPERATIONS, AND MEANING</vt:lpstr>
      <vt:lpstr>Agenda</vt:lpstr>
      <vt:lpstr>Rich Mathematical Tasks</vt:lpstr>
      <vt:lpstr>Math Process Standard: Connections</vt:lpstr>
      <vt:lpstr>Connections Standard</vt:lpstr>
      <vt:lpstr>Focus on Connections</vt:lpstr>
      <vt:lpstr>The Pillowcase Problem</vt:lpstr>
      <vt:lpstr>Christine’s Work</vt:lpstr>
      <vt:lpstr>10 yards of fabric measured with a ¾ yard-long measuring stick</vt:lpstr>
      <vt:lpstr>Question</vt:lpstr>
      <vt:lpstr>Big Ideas</vt:lpstr>
      <vt:lpstr>What’s your story?</vt:lpstr>
      <vt:lpstr>Mathematical Practices</vt:lpstr>
      <vt:lpstr>Mathematical Practices</vt:lpstr>
      <vt:lpstr>A Progression</vt:lpstr>
      <vt:lpstr>Sample Progression</vt:lpstr>
      <vt:lpstr>Connecting Representations</vt:lpstr>
      <vt:lpstr>Connecting Representations of Functions</vt:lpstr>
      <vt:lpstr>The Teacher</vt:lpstr>
      <vt:lpstr>Group Discussion</vt:lpstr>
      <vt:lpstr>References</vt:lpstr>
      <vt:lpstr>Homework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Moss</dc:creator>
  <cp:lastModifiedBy>Diana Moss</cp:lastModifiedBy>
  <cp:revision>17</cp:revision>
  <dcterms:created xsi:type="dcterms:W3CDTF">2017-06-14T16:23:50Z</dcterms:created>
  <dcterms:modified xsi:type="dcterms:W3CDTF">2017-06-15T21:46:21Z</dcterms:modified>
</cp:coreProperties>
</file>