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Lst>
  <p:notesMasterIdLst>
    <p:notesMasterId r:id="rId15"/>
  </p:notesMasterIdLst>
  <p:sldIdLst>
    <p:sldId id="274" r:id="rId2"/>
    <p:sldId id="275" r:id="rId3"/>
    <p:sldId id="276" r:id="rId4"/>
    <p:sldId id="256" r:id="rId5"/>
    <p:sldId id="257" r:id="rId6"/>
    <p:sldId id="259" r:id="rId7"/>
    <p:sldId id="269" r:id="rId8"/>
    <p:sldId id="270" r:id="rId9"/>
    <p:sldId id="271" r:id="rId10"/>
    <p:sldId id="272" r:id="rId11"/>
    <p:sldId id="273" r:id="rId12"/>
    <p:sldId id="264"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3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B3E43-6CDD-C24F-B003-870DFDB6A107}" type="datetimeFigureOut">
              <a:rPr lang="en-US" smtClean="0"/>
              <a:pPr/>
              <a:t>6/15/17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AFF8-0DDD-CD4D-AFC0-FA967A69803D}" type="slidenum">
              <a:rPr lang="en-US" smtClean="0"/>
              <a:pPr/>
              <a:t>‹#›</a:t>
            </a:fld>
            <a:endParaRPr lang="en-US"/>
          </a:p>
        </p:txBody>
      </p:sp>
    </p:spTree>
    <p:extLst>
      <p:ext uri="{BB962C8B-B14F-4D97-AF65-F5344CB8AC3E}">
        <p14:creationId xmlns:p14="http://schemas.microsoft.com/office/powerpoint/2010/main" val="3948110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do this on their own first</a:t>
            </a:r>
            <a:r>
              <a:rPr lang="en-US" baseline="0" dirty="0" smtClean="0"/>
              <a:t> (use the worksheet).  Hold discussion about how students went about figuring this out.  Most will use guess-and-check strategy.</a:t>
            </a:r>
            <a:endParaRPr lang="en-US" dirty="0"/>
          </a:p>
        </p:txBody>
      </p:sp>
      <p:sp>
        <p:nvSpPr>
          <p:cNvPr id="4" name="Slide Number Placeholder 3"/>
          <p:cNvSpPr>
            <a:spLocks noGrp="1"/>
          </p:cNvSpPr>
          <p:nvPr>
            <p:ph type="sldNum" sz="quarter" idx="10"/>
          </p:nvPr>
        </p:nvSpPr>
        <p:spPr/>
        <p:txBody>
          <a:bodyPr/>
          <a:lstStyle/>
          <a:p>
            <a:fld id="{5F9FAFF8-0DDD-CD4D-AFC0-FA967A69803D}"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a:t>
            </a:r>
            <a:r>
              <a:rPr lang="en-US" dirty="0" err="1" smtClean="0"/>
              <a:t>Noticing_WS</a:t>
            </a:r>
            <a:endParaRPr lang="en-US" dirty="0"/>
          </a:p>
        </p:txBody>
      </p:sp>
      <p:sp>
        <p:nvSpPr>
          <p:cNvPr id="4" name="Slide Number Placeholder 3"/>
          <p:cNvSpPr>
            <a:spLocks noGrp="1"/>
          </p:cNvSpPr>
          <p:nvPr>
            <p:ph type="sldNum" sz="quarter" idx="10"/>
          </p:nvPr>
        </p:nvSpPr>
        <p:spPr/>
        <p:txBody>
          <a:bodyPr/>
          <a:lstStyle/>
          <a:p>
            <a:fld id="{5F9FAFF8-0DDD-CD4D-AFC0-FA967A69803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C194CB7-5153-BF4C-9427-79C156281A0A}" type="datetimeFigureOut">
              <a:rPr lang="en-US" smtClean="0"/>
              <a:pPr/>
              <a:t>6/15/17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194CB7-5153-BF4C-9427-79C156281A0A}" type="datetimeFigureOut">
              <a:rPr lang="en-US" smtClean="0"/>
              <a:pPr/>
              <a:t>6/15/17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BC194CB7-5153-BF4C-9427-79C156281A0A}" type="datetimeFigureOut">
              <a:rPr lang="en-US" smtClean="0"/>
              <a:pPr/>
              <a:t>6/15/17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BC194CB7-5153-BF4C-9427-79C156281A0A}" type="datetimeFigureOut">
              <a:rPr lang="en-US" smtClean="0"/>
              <a:pPr/>
              <a:t>6/15/17</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7E8DF873-CAEE-8442-A8FF-BE8420AF83BE}"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C194CB7-5153-BF4C-9427-79C156281A0A}" type="datetimeFigureOut">
              <a:rPr lang="en-US" smtClean="0"/>
              <a:pPr/>
              <a:t>6/15/17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94CB7-5153-BF4C-9427-79C156281A0A}" type="datetimeFigureOut">
              <a:rPr lang="en-US" smtClean="0"/>
              <a:pPr/>
              <a:t>6/15/17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C194CB7-5153-BF4C-9427-79C156281A0A}" type="datetimeFigureOut">
              <a:rPr lang="en-US" smtClean="0"/>
              <a:pPr/>
              <a:t>6/15/17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DF873-CAEE-8442-A8FF-BE8420AF83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C194CB7-5153-BF4C-9427-79C156281A0A}" type="datetimeFigureOut">
              <a:rPr lang="en-US" smtClean="0"/>
              <a:pPr/>
              <a:t>6/15/17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7E8DF873-CAEE-8442-A8FF-BE8420AF83BE}"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MELT: Numbers, Operations, and Meaning</a:t>
            </a:r>
            <a:endParaRPr lang="en-US" dirty="0"/>
          </a:p>
        </p:txBody>
      </p:sp>
      <p:sp>
        <p:nvSpPr>
          <p:cNvPr id="3" name="Text Placeholder 2"/>
          <p:cNvSpPr>
            <a:spLocks noGrp="1"/>
          </p:cNvSpPr>
          <p:nvPr>
            <p:ph type="body" idx="1"/>
          </p:nvPr>
        </p:nvSpPr>
        <p:spPr/>
        <p:txBody>
          <a:bodyPr/>
          <a:lstStyle/>
          <a:p>
            <a:r>
              <a:rPr lang="en-US" dirty="0" smtClean="0"/>
              <a:t>Day 5: Friday </a:t>
            </a:r>
            <a:r>
              <a:rPr lang="en-US" dirty="0" smtClean="0"/>
              <a:t>June 30</a:t>
            </a:r>
            <a:endParaRPr lang="en-US" dirty="0"/>
          </a:p>
        </p:txBody>
      </p:sp>
    </p:spTree>
    <p:extLst>
      <p:ext uri="{BB962C8B-B14F-4D97-AF65-F5344CB8AC3E}">
        <p14:creationId xmlns:p14="http://schemas.microsoft.com/office/powerpoint/2010/main" val="25541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456"/>
            <a:ext cx="8913813" cy="914400"/>
          </a:xfrm>
        </p:spPr>
        <p:txBody>
          <a:bodyPr/>
          <a:lstStyle/>
          <a:p>
            <a:r>
              <a:rPr lang="en-US" dirty="0" smtClean="0"/>
              <a:t>Student A</a:t>
            </a:r>
            <a:endParaRPr lang="en-US" dirty="0"/>
          </a:p>
        </p:txBody>
      </p:sp>
      <p:sp>
        <p:nvSpPr>
          <p:cNvPr id="5" name="Content Placeholder 2"/>
          <p:cNvSpPr>
            <a:spLocks noGrp="1"/>
          </p:cNvSpPr>
          <p:nvPr>
            <p:ph idx="1"/>
          </p:nvPr>
        </p:nvSpPr>
        <p:spPr>
          <a:xfrm>
            <a:off x="80719" y="1357811"/>
            <a:ext cx="1873978" cy="2408015"/>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r>
              <a:rPr lang="en-US" b="1" dirty="0" smtClean="0"/>
              <a:t>Attending </a:t>
            </a:r>
            <a:r>
              <a:rPr lang="en-US" dirty="0" smtClean="0"/>
              <a:t>to a child’s actions</a:t>
            </a:r>
          </a:p>
          <a:p>
            <a:r>
              <a:rPr lang="en-US" b="1" dirty="0" smtClean="0"/>
              <a:t>Interpreting</a:t>
            </a:r>
            <a:r>
              <a:rPr lang="en-US" dirty="0" smtClean="0"/>
              <a:t> what those actions tell you about the child’s mathematical ability</a:t>
            </a:r>
          </a:p>
          <a:p>
            <a:r>
              <a:rPr lang="en-US" b="1" dirty="0" smtClean="0"/>
              <a:t>Deciding </a:t>
            </a:r>
            <a:r>
              <a:rPr lang="en-US" dirty="0" smtClean="0"/>
              <a:t>what are the next best instructional or diagnostic steps</a:t>
            </a:r>
            <a:endParaRPr lang="en-US" dirty="0"/>
          </a:p>
        </p:txBody>
      </p:sp>
      <p:pic>
        <p:nvPicPr>
          <p:cNvPr id="3" name="Picture 2" descr="Screen Shot 2016-06-16 at 9.46.5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1353" y="1123856"/>
            <a:ext cx="6114038" cy="2317740"/>
          </a:xfrm>
          <a:prstGeom prst="rect">
            <a:avLst/>
          </a:prstGeom>
        </p:spPr>
      </p:pic>
      <p:pic>
        <p:nvPicPr>
          <p:cNvPr id="6" name="Picture 5" descr="Screen Shot 2016-06-16 at 9.47.2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9296" y="3231768"/>
            <a:ext cx="3544517" cy="3493881"/>
          </a:xfrm>
          <a:prstGeom prst="rect">
            <a:avLst/>
          </a:prstGeom>
        </p:spPr>
      </p:pic>
      <p:pic>
        <p:nvPicPr>
          <p:cNvPr id="8" name="Picture 7" descr="Screen Shot 2016-06-16 at 9.47.53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625" y="3574117"/>
            <a:ext cx="3392649" cy="2930493"/>
          </a:xfrm>
          <a:prstGeom prst="rect">
            <a:avLst/>
          </a:prstGeom>
        </p:spPr>
      </p:pic>
    </p:spTree>
    <p:extLst>
      <p:ext uri="{BB962C8B-B14F-4D97-AF65-F5344CB8AC3E}">
        <p14:creationId xmlns:p14="http://schemas.microsoft.com/office/powerpoint/2010/main" val="140939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Students B, C, and D </a:t>
            </a:r>
            <a:endParaRPr lang="en-US" dirty="0"/>
          </a:p>
        </p:txBody>
      </p:sp>
      <p:sp>
        <p:nvSpPr>
          <p:cNvPr id="3" name="Content Placeholder 2"/>
          <p:cNvSpPr>
            <a:spLocks noGrp="1"/>
          </p:cNvSpPr>
          <p:nvPr>
            <p:ph idx="1"/>
          </p:nvPr>
        </p:nvSpPr>
        <p:spPr>
          <a:xfrm>
            <a:off x="3325091" y="2297715"/>
            <a:ext cx="4488560" cy="3240827"/>
          </a:xfrm>
        </p:spPr>
        <p:txBody>
          <a:bodyPr>
            <a:normAutofit/>
          </a:bodyPr>
          <a:lstStyle/>
          <a:p>
            <a:r>
              <a:rPr lang="en-US" i="1" dirty="0" smtClean="0"/>
              <a:t>Notice</a:t>
            </a:r>
            <a:r>
              <a:rPr lang="en-US" dirty="0" smtClean="0"/>
              <a:t> for tasks </a:t>
            </a:r>
          </a:p>
          <a:p>
            <a:r>
              <a:rPr lang="en-US" dirty="0" smtClean="0"/>
              <a:t>What order would you have the students share their solutions for a whole class discussion and why?</a:t>
            </a:r>
          </a:p>
          <a:p>
            <a:r>
              <a:rPr lang="en-US" dirty="0" smtClean="0"/>
              <a:t>What is your mathematical agenda?</a:t>
            </a:r>
          </a:p>
          <a:p>
            <a:endParaRPr lang="en-US" dirty="0" smtClean="0"/>
          </a:p>
          <a:p>
            <a:pPr>
              <a:buNone/>
            </a:pPr>
            <a:endParaRPr lang="en-US" dirty="0"/>
          </a:p>
        </p:txBody>
      </p:sp>
      <p:sp>
        <p:nvSpPr>
          <p:cNvPr id="4" name="Content Placeholder 2"/>
          <p:cNvSpPr txBox="1">
            <a:spLocks/>
          </p:cNvSpPr>
          <p:nvPr/>
        </p:nvSpPr>
        <p:spPr>
          <a:xfrm>
            <a:off x="389936" y="2297715"/>
            <a:ext cx="2414244" cy="312179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kumimoji="0" lang="en-US" sz="2000" b="1" i="0" u="none" strike="noStrike" kern="1200" cap="none" spc="0" normalizeH="0" baseline="0" noProof="0" smtClean="0">
                <a:ln>
                  <a:noFill/>
                </a:ln>
                <a:solidFill>
                  <a:schemeClr val="dk1"/>
                </a:solidFill>
                <a:effectLst/>
                <a:uLnTx/>
                <a:uFillTx/>
                <a:latin typeface="+mn-lt"/>
                <a:ea typeface="+mn-ea"/>
                <a:cs typeface="+mn-cs"/>
              </a:rPr>
              <a:t>Attending </a:t>
            </a:r>
            <a:r>
              <a:rPr kumimoji="0" lang="en-US" sz="2000" b="0" i="0" u="none" strike="noStrike" kern="1200" cap="none" spc="0" normalizeH="0" baseline="0" noProof="0" smtClean="0">
                <a:ln>
                  <a:noFill/>
                </a:ln>
                <a:solidFill>
                  <a:schemeClr val="dk1"/>
                </a:solidFill>
                <a:effectLst/>
                <a:uLnTx/>
                <a:uFillTx/>
                <a:latin typeface="+mn-lt"/>
                <a:ea typeface="+mn-ea"/>
                <a:cs typeface="+mn-cs"/>
              </a:rPr>
              <a:t>to a child’s actions</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kumimoji="0" lang="en-US" sz="2000" b="1" i="0" u="none" strike="noStrike" kern="1200" cap="none" spc="0" normalizeH="0" baseline="0" noProof="0" smtClean="0">
                <a:ln>
                  <a:noFill/>
                </a:ln>
                <a:solidFill>
                  <a:schemeClr val="dk1"/>
                </a:solidFill>
                <a:effectLst/>
                <a:uLnTx/>
                <a:uFillTx/>
                <a:latin typeface="+mn-lt"/>
                <a:ea typeface="+mn-ea"/>
                <a:cs typeface="+mn-cs"/>
              </a:rPr>
              <a:t>Interpreting</a:t>
            </a:r>
            <a:r>
              <a:rPr kumimoji="0" lang="en-US" sz="2000" b="0" i="0" u="none" strike="noStrike" kern="1200" cap="none" spc="0" normalizeH="0" baseline="0" noProof="0" smtClean="0">
                <a:ln>
                  <a:noFill/>
                </a:ln>
                <a:solidFill>
                  <a:schemeClr val="dk1"/>
                </a:solidFill>
                <a:effectLst/>
                <a:uLnTx/>
                <a:uFillTx/>
                <a:latin typeface="+mn-lt"/>
                <a:ea typeface="+mn-ea"/>
                <a:cs typeface="+mn-cs"/>
              </a:rPr>
              <a:t> what those actions tell you about the child’s mathematical ability</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kumimoji="0" lang="en-US" sz="2000" b="1" i="0" u="none" strike="noStrike" kern="1200" cap="none" spc="0" normalizeH="0" baseline="0" noProof="0" smtClean="0">
                <a:ln>
                  <a:noFill/>
                </a:ln>
                <a:solidFill>
                  <a:schemeClr val="dk1"/>
                </a:solidFill>
                <a:effectLst/>
                <a:uLnTx/>
                <a:uFillTx/>
                <a:latin typeface="+mn-lt"/>
                <a:ea typeface="+mn-ea"/>
                <a:cs typeface="+mn-cs"/>
              </a:rPr>
              <a:t>Deciding </a:t>
            </a:r>
            <a:r>
              <a:rPr kumimoji="0" lang="en-US" sz="2000" b="0" i="0" u="none" strike="noStrike" kern="1200" cap="none" spc="0" normalizeH="0" baseline="0" noProof="0" smtClean="0">
                <a:ln>
                  <a:noFill/>
                </a:ln>
                <a:solidFill>
                  <a:schemeClr val="dk1"/>
                </a:solidFill>
                <a:effectLst/>
                <a:uLnTx/>
                <a:uFillTx/>
                <a:latin typeface="+mn-lt"/>
                <a:ea typeface="+mn-ea"/>
                <a:cs typeface="+mn-cs"/>
              </a:rPr>
              <a:t>what are the next best instructional or diagnostic steps</a:t>
            </a:r>
            <a:endParaRPr kumimoji="0" lang="en-US" sz="20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155231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5665"/>
            <a:ext cx="8913813" cy="1027671"/>
          </a:xfrm>
        </p:spPr>
        <p:txBody>
          <a:bodyPr>
            <a:normAutofit/>
          </a:bodyPr>
          <a:lstStyle/>
          <a:p>
            <a:r>
              <a:rPr lang="en-US" i="1" dirty="0" smtClean="0"/>
              <a:t>After Noticing…</a:t>
            </a:r>
            <a:endParaRPr lang="en-US" dirty="0"/>
          </a:p>
        </p:txBody>
      </p:sp>
      <p:sp>
        <p:nvSpPr>
          <p:cNvPr id="3" name="Content Placeholder 2"/>
          <p:cNvSpPr>
            <a:spLocks noGrp="1"/>
          </p:cNvSpPr>
          <p:nvPr>
            <p:ph idx="1"/>
          </p:nvPr>
        </p:nvSpPr>
        <p:spPr>
          <a:xfrm>
            <a:off x="726659" y="1900220"/>
            <a:ext cx="7610476" cy="3670767"/>
          </a:xfrm>
        </p:spPr>
        <p:txBody>
          <a:bodyPr/>
          <a:lstStyle/>
          <a:p>
            <a:r>
              <a:rPr lang="en-US" dirty="0" smtClean="0"/>
              <a:t>What order would you have the students share their solutions for a whole class discussion and why?</a:t>
            </a:r>
          </a:p>
          <a:p>
            <a:r>
              <a:rPr lang="en-US" dirty="0" smtClean="0"/>
              <a:t>What is your mathematical agenda?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i="1" dirty="0" smtClean="0"/>
              <a:t>Middle Grades Assessment: Package 1</a:t>
            </a:r>
            <a:r>
              <a:rPr lang="en-US" dirty="0" smtClean="0"/>
              <a:t> (1999)</a:t>
            </a:r>
          </a:p>
          <a:p>
            <a:r>
              <a:rPr lang="en-US" i="1" dirty="0" smtClean="0"/>
              <a:t>Mathematics Teacher Noticing: Seeing through teachers’ eyes </a:t>
            </a:r>
            <a:r>
              <a:rPr lang="en-US" dirty="0" smtClean="0"/>
              <a:t>(2011)</a:t>
            </a:r>
          </a:p>
          <a:p>
            <a:r>
              <a:rPr lang="en-US" i="1" dirty="0" smtClean="0"/>
              <a:t>Common Core State Standards for Mathematics </a:t>
            </a:r>
            <a:r>
              <a:rPr lang="en-US" dirty="0" smtClean="0"/>
              <a:t>(2010</a:t>
            </a:r>
            <a:r>
              <a:rPr lang="en-US" dirty="0" smtClean="0"/>
              <a:t>)</a:t>
            </a:r>
          </a:p>
          <a:p>
            <a:r>
              <a:rPr lang="en-US" dirty="0" err="1"/>
              <a:t>Boaler</a:t>
            </a:r>
            <a:r>
              <a:rPr lang="en-US" dirty="0"/>
              <a:t>, J. (2016). </a:t>
            </a:r>
            <a:r>
              <a:rPr lang="en-US" i="1" dirty="0"/>
              <a:t>Mathematical mindsets. </a:t>
            </a:r>
            <a:r>
              <a:rPr lang="en-US" dirty="0"/>
              <a:t>San Francisco, CA: </a:t>
            </a:r>
            <a:r>
              <a:rPr lang="en-US" dirty="0" err="1"/>
              <a:t>Jossey</a:t>
            </a:r>
            <a:r>
              <a:rPr lang="en-US" dirty="0"/>
              <a:t>-Bass.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48" y="1123856"/>
            <a:ext cx="8825465" cy="914400"/>
          </a:xfrm>
        </p:spPr>
        <p:txBody>
          <a:bodyPr/>
          <a:lstStyle/>
          <a:p>
            <a:r>
              <a:rPr lang="en-US" dirty="0" smtClean="0"/>
              <a:t>		Agenda</a:t>
            </a:r>
            <a:endParaRPr lang="en-US" dirty="0"/>
          </a:p>
        </p:txBody>
      </p:sp>
      <p:sp>
        <p:nvSpPr>
          <p:cNvPr id="3" name="Content Placeholder 2"/>
          <p:cNvSpPr>
            <a:spLocks noGrp="1"/>
          </p:cNvSpPr>
          <p:nvPr>
            <p:ph idx="1"/>
          </p:nvPr>
        </p:nvSpPr>
        <p:spPr>
          <a:xfrm>
            <a:off x="474870" y="2396436"/>
            <a:ext cx="8250030" cy="3869894"/>
          </a:xfrm>
        </p:spPr>
        <p:txBody>
          <a:bodyPr/>
          <a:lstStyle/>
          <a:p>
            <a:pPr>
              <a:spcBef>
                <a:spcPts val="0"/>
              </a:spcBef>
            </a:pPr>
            <a:r>
              <a:rPr lang="en-US" dirty="0"/>
              <a:t>8</a:t>
            </a:r>
            <a:r>
              <a:rPr lang="en-US" dirty="0" smtClean="0"/>
              <a:t>:30 – </a:t>
            </a:r>
            <a:r>
              <a:rPr lang="en-US" dirty="0" smtClean="0"/>
              <a:t>10:00 The Path to Equity and Teaching Mathematics for a Growth Mindset</a:t>
            </a:r>
            <a:endParaRPr lang="en-US" dirty="0" smtClean="0"/>
          </a:p>
          <a:p>
            <a:pPr>
              <a:spcBef>
                <a:spcPts val="0"/>
              </a:spcBef>
            </a:pPr>
            <a:r>
              <a:rPr lang="en-US" dirty="0" smtClean="0">
                <a:solidFill>
                  <a:schemeClr val="accent2"/>
                </a:solidFill>
              </a:rPr>
              <a:t>10:00 </a:t>
            </a:r>
            <a:r>
              <a:rPr lang="en-US" dirty="0">
                <a:solidFill>
                  <a:schemeClr val="accent2"/>
                </a:solidFill>
              </a:rPr>
              <a:t>- </a:t>
            </a:r>
            <a:r>
              <a:rPr lang="en-US" dirty="0" smtClean="0">
                <a:solidFill>
                  <a:schemeClr val="accent2"/>
                </a:solidFill>
              </a:rPr>
              <a:t>10:</a:t>
            </a:r>
            <a:r>
              <a:rPr lang="en-US" dirty="0">
                <a:solidFill>
                  <a:schemeClr val="accent2"/>
                </a:solidFill>
              </a:rPr>
              <a:t>30 </a:t>
            </a:r>
            <a:r>
              <a:rPr lang="en-US" dirty="0" smtClean="0">
                <a:solidFill>
                  <a:schemeClr val="accent2"/>
                </a:solidFill>
              </a:rPr>
              <a:t>Break</a:t>
            </a:r>
            <a:endParaRPr lang="en-US" dirty="0" smtClean="0">
              <a:solidFill>
                <a:schemeClr val="accent2"/>
              </a:solidFill>
            </a:endParaRPr>
          </a:p>
          <a:p>
            <a:pPr>
              <a:spcBef>
                <a:spcPts val="0"/>
              </a:spcBef>
            </a:pPr>
            <a:r>
              <a:rPr lang="en-US" dirty="0" smtClean="0"/>
              <a:t>10:</a:t>
            </a:r>
            <a:r>
              <a:rPr lang="en-US" dirty="0"/>
              <a:t>30 - 10:30 </a:t>
            </a:r>
            <a:r>
              <a:rPr lang="en-US" dirty="0" smtClean="0"/>
              <a:t>Presentations</a:t>
            </a:r>
          </a:p>
          <a:p>
            <a:pPr>
              <a:spcBef>
                <a:spcPts val="0"/>
              </a:spcBef>
            </a:pPr>
            <a:r>
              <a:rPr lang="en-US" dirty="0" smtClean="0">
                <a:solidFill>
                  <a:schemeClr val="tx1"/>
                </a:solidFill>
              </a:rPr>
              <a:t>10</a:t>
            </a:r>
            <a:r>
              <a:rPr lang="en-US" dirty="0">
                <a:solidFill>
                  <a:schemeClr val="tx1"/>
                </a:solidFill>
              </a:rPr>
              <a:t>:30 - </a:t>
            </a:r>
            <a:r>
              <a:rPr lang="en-US" dirty="0" smtClean="0">
                <a:solidFill>
                  <a:schemeClr val="tx1"/>
                </a:solidFill>
              </a:rPr>
              <a:t>11:45 Professional Noticing and Wrap Up</a:t>
            </a:r>
            <a:endParaRPr lang="en-US" dirty="0" smtClean="0">
              <a:solidFill>
                <a:schemeClr val="tx1"/>
              </a:solidFill>
            </a:endParaRPr>
          </a:p>
        </p:txBody>
      </p:sp>
    </p:spTree>
    <p:extLst>
      <p:ext uri="{BB962C8B-B14F-4D97-AF65-F5344CB8AC3E}">
        <p14:creationId xmlns:p14="http://schemas.microsoft.com/office/powerpoint/2010/main" val="376388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Map</a:t>
            </a:r>
            <a:endParaRPr lang="en-US" dirty="0"/>
          </a:p>
        </p:txBody>
      </p:sp>
      <p:sp>
        <p:nvSpPr>
          <p:cNvPr id="3" name="Content Placeholder 2"/>
          <p:cNvSpPr>
            <a:spLocks noGrp="1"/>
          </p:cNvSpPr>
          <p:nvPr>
            <p:ph idx="1"/>
          </p:nvPr>
        </p:nvSpPr>
        <p:spPr/>
        <p:txBody>
          <a:bodyPr/>
          <a:lstStyle/>
          <a:p>
            <a:r>
              <a:rPr lang="en-US" dirty="0" smtClean="0"/>
              <a:t>Let’s make concept maps of what we have learned about Mathematical Mindsets. It is up to you what you want to include and how you want to organize your map. Clearly, you won’t be able to include everything that you read, so pick what resonated with you!</a:t>
            </a:r>
            <a:endParaRPr lang="en-US" dirty="0"/>
          </a:p>
        </p:txBody>
      </p:sp>
    </p:spTree>
    <p:extLst>
      <p:ext uri="{BB962C8B-B14F-4D97-AF65-F5344CB8AC3E}">
        <p14:creationId xmlns:p14="http://schemas.microsoft.com/office/powerpoint/2010/main" val="154140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37384"/>
            <a:ext cx="8915400" cy="877824"/>
          </a:xfrm>
        </p:spPr>
        <p:txBody>
          <a:bodyPr/>
          <a:lstStyle/>
          <a:p>
            <a:r>
              <a:rPr lang="en-US" dirty="0" smtClean="0"/>
              <a:t>Professional Noticing</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5081074" y="2715208"/>
            <a:ext cx="2691720" cy="363439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Interrelated Stages of Professional Noticing</a:t>
            </a:r>
            <a:endParaRPr lang="en-US" dirty="0"/>
          </a:p>
        </p:txBody>
      </p:sp>
      <p:sp>
        <p:nvSpPr>
          <p:cNvPr id="3" name="Content Placeholder 2"/>
          <p:cNvSpPr>
            <a:spLocks noGrp="1"/>
          </p:cNvSpPr>
          <p:nvPr>
            <p:ph idx="1"/>
          </p:nvPr>
        </p:nvSpPr>
        <p:spPr>
          <a:xfrm>
            <a:off x="348587" y="2222198"/>
            <a:ext cx="7610476" cy="3670767"/>
          </a:xfrm>
        </p:spPr>
        <p:txBody>
          <a:bodyPr/>
          <a:lstStyle/>
          <a:p>
            <a:r>
              <a:rPr lang="en-US" b="1" dirty="0" smtClean="0"/>
              <a:t>Attending </a:t>
            </a:r>
            <a:r>
              <a:rPr lang="en-US" dirty="0" smtClean="0"/>
              <a:t>to a child’s actions</a:t>
            </a:r>
          </a:p>
          <a:p>
            <a:r>
              <a:rPr lang="en-US" b="1" dirty="0" smtClean="0"/>
              <a:t>Interpreting</a:t>
            </a:r>
            <a:r>
              <a:rPr lang="en-US" dirty="0" smtClean="0"/>
              <a:t> what those actions tell you about the child’s mathematical ability</a:t>
            </a:r>
          </a:p>
          <a:p>
            <a:r>
              <a:rPr lang="en-US" b="1" dirty="0" smtClean="0"/>
              <a:t>Deciding </a:t>
            </a:r>
            <a:r>
              <a:rPr lang="en-US" dirty="0" smtClean="0"/>
              <a:t>what are the next best instructional or diagnostic steps</a:t>
            </a:r>
            <a:endParaRPr lang="en-US" dirty="0"/>
          </a:p>
        </p:txBody>
      </p:sp>
      <p:sp>
        <p:nvSpPr>
          <p:cNvPr id="4" name="TextBox 3"/>
          <p:cNvSpPr txBox="1"/>
          <p:nvPr/>
        </p:nvSpPr>
        <p:spPr>
          <a:xfrm>
            <a:off x="348587" y="4508175"/>
            <a:ext cx="2123485" cy="246221"/>
          </a:xfrm>
          <a:prstGeom prst="rect">
            <a:avLst/>
          </a:prstGeom>
          <a:noFill/>
        </p:spPr>
        <p:txBody>
          <a:bodyPr wrap="none" rtlCol="0">
            <a:spAutoFit/>
          </a:bodyPr>
          <a:lstStyle/>
          <a:p>
            <a:r>
              <a:rPr lang="en-US" sz="1000" dirty="0" smtClean="0"/>
              <a:t>(Jacobs, Lamb, &amp; Philipp, 2010)</a:t>
            </a:r>
            <a:endParaRPr lang="en-US" sz="1000" dirty="0"/>
          </a:p>
        </p:txBody>
      </p:sp>
      <p:pic>
        <p:nvPicPr>
          <p:cNvPr id="5" name="Picture 4"/>
          <p:cNvPicPr>
            <a:picLocks noChangeAspect="1"/>
          </p:cNvPicPr>
          <p:nvPr/>
        </p:nvPicPr>
        <p:blipFill>
          <a:blip r:embed="rId2"/>
          <a:stretch>
            <a:fillRect/>
          </a:stretch>
        </p:blipFill>
        <p:spPr>
          <a:xfrm>
            <a:off x="4527165" y="4182861"/>
            <a:ext cx="4164941" cy="244653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8715"/>
            <a:ext cx="8913813" cy="914400"/>
          </a:xfrm>
        </p:spPr>
        <p:txBody>
          <a:bodyPr>
            <a:normAutofit fontScale="90000"/>
          </a:bodyPr>
          <a:lstStyle/>
          <a:p>
            <a:r>
              <a:rPr lang="en-US" dirty="0" smtClean="0"/>
              <a:t>Practice with “Fractions of a Square”</a:t>
            </a:r>
            <a:endParaRPr lang="en-US" dirty="0"/>
          </a:p>
        </p:txBody>
      </p:sp>
      <p:sp>
        <p:nvSpPr>
          <p:cNvPr id="3" name="Content Placeholder 2"/>
          <p:cNvSpPr>
            <a:spLocks noGrp="1"/>
          </p:cNvSpPr>
          <p:nvPr>
            <p:ph idx="1"/>
          </p:nvPr>
        </p:nvSpPr>
        <p:spPr>
          <a:xfrm>
            <a:off x="389936" y="1512420"/>
            <a:ext cx="2414244" cy="312179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en-US" b="1" dirty="0" smtClean="0"/>
              <a:t>Attending </a:t>
            </a:r>
            <a:r>
              <a:rPr lang="en-US" dirty="0" smtClean="0"/>
              <a:t>to a child’s actions</a:t>
            </a:r>
          </a:p>
          <a:p>
            <a:r>
              <a:rPr lang="en-US" b="1" dirty="0" smtClean="0"/>
              <a:t>Interpreting</a:t>
            </a:r>
            <a:r>
              <a:rPr lang="en-US" dirty="0" smtClean="0"/>
              <a:t> what those actions tell you about the child’s mathematical ability</a:t>
            </a:r>
          </a:p>
          <a:p>
            <a:r>
              <a:rPr lang="en-US" b="1" dirty="0" smtClean="0"/>
              <a:t>Deciding </a:t>
            </a:r>
            <a:r>
              <a:rPr lang="en-US" dirty="0" smtClean="0"/>
              <a:t>what are the next best instructional or diagnostic steps</a:t>
            </a:r>
            <a:endParaRPr lang="en-US" dirty="0"/>
          </a:p>
        </p:txBody>
      </p:sp>
      <p:pic>
        <p:nvPicPr>
          <p:cNvPr id="5" name="Picture 4" descr="Screen Shot 2016-06-16 at 9.40.4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349" y="2298441"/>
            <a:ext cx="4397236" cy="4397236"/>
          </a:xfrm>
          <a:prstGeom prst="rect">
            <a:avLst/>
          </a:prstGeom>
        </p:spPr>
      </p:pic>
      <p:sp>
        <p:nvSpPr>
          <p:cNvPr id="6" name="TextBox 5"/>
          <p:cNvSpPr txBox="1"/>
          <p:nvPr/>
        </p:nvSpPr>
        <p:spPr>
          <a:xfrm>
            <a:off x="2926521" y="1369391"/>
            <a:ext cx="5830957" cy="923330"/>
          </a:xfrm>
          <a:prstGeom prst="rect">
            <a:avLst/>
          </a:prstGeom>
          <a:noFill/>
        </p:spPr>
        <p:txBody>
          <a:bodyPr wrap="square" rtlCol="0">
            <a:spAutoFit/>
          </a:bodyPr>
          <a:lstStyle/>
          <a:p>
            <a:r>
              <a:rPr lang="en-US" dirty="0" smtClean="0"/>
              <a:t>The large outer square represents 1 whole unit.  Decide what fraction each piece is in relation to the whole square.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456"/>
            <a:ext cx="8913813" cy="914400"/>
          </a:xfrm>
        </p:spPr>
        <p:txBody>
          <a:bodyPr/>
          <a:lstStyle/>
          <a:p>
            <a:r>
              <a:rPr lang="en-US" dirty="0" smtClean="0"/>
              <a:t>Student A</a:t>
            </a:r>
            <a:endParaRPr lang="en-US" dirty="0"/>
          </a:p>
        </p:txBody>
      </p:sp>
      <p:pic>
        <p:nvPicPr>
          <p:cNvPr id="4" name="Picture 3" descr="Screen Shot 2016-06-16 at 9.44.2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4013" y="1544154"/>
            <a:ext cx="4749800" cy="4686300"/>
          </a:xfrm>
          <a:prstGeom prst="rect">
            <a:avLst/>
          </a:prstGeom>
        </p:spPr>
      </p:pic>
      <p:sp>
        <p:nvSpPr>
          <p:cNvPr id="5" name="Content Placeholder 2"/>
          <p:cNvSpPr>
            <a:spLocks noGrp="1"/>
          </p:cNvSpPr>
          <p:nvPr>
            <p:ph idx="1"/>
          </p:nvPr>
        </p:nvSpPr>
        <p:spPr>
          <a:xfrm>
            <a:off x="389936" y="1357811"/>
            <a:ext cx="2414244" cy="312179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en-US" b="1" dirty="0" smtClean="0"/>
              <a:t>Attending </a:t>
            </a:r>
            <a:r>
              <a:rPr lang="en-US" dirty="0" smtClean="0"/>
              <a:t>to a child’s actions</a:t>
            </a:r>
          </a:p>
          <a:p>
            <a:r>
              <a:rPr lang="en-US" b="1" dirty="0" smtClean="0"/>
              <a:t>Interpreting</a:t>
            </a:r>
            <a:r>
              <a:rPr lang="en-US" dirty="0" smtClean="0"/>
              <a:t> what those actions tell you about the child’s mathematical ability</a:t>
            </a:r>
          </a:p>
          <a:p>
            <a:r>
              <a:rPr lang="en-US" b="1" dirty="0" smtClean="0"/>
              <a:t>Deciding </a:t>
            </a:r>
            <a:r>
              <a:rPr lang="en-US" dirty="0" smtClean="0"/>
              <a:t>what are the next best instructional or diagnostic steps</a:t>
            </a:r>
            <a:endParaRPr lang="en-US" dirty="0"/>
          </a:p>
        </p:txBody>
      </p:sp>
    </p:spTree>
    <p:extLst>
      <p:ext uri="{BB962C8B-B14F-4D97-AF65-F5344CB8AC3E}">
        <p14:creationId xmlns:p14="http://schemas.microsoft.com/office/powerpoint/2010/main" val="224911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456"/>
            <a:ext cx="8913813" cy="914400"/>
          </a:xfrm>
        </p:spPr>
        <p:txBody>
          <a:bodyPr/>
          <a:lstStyle/>
          <a:p>
            <a:r>
              <a:rPr lang="en-US" dirty="0" smtClean="0"/>
              <a:t>Student A</a:t>
            </a:r>
            <a:endParaRPr lang="en-US" dirty="0"/>
          </a:p>
        </p:txBody>
      </p:sp>
      <p:sp>
        <p:nvSpPr>
          <p:cNvPr id="5" name="Content Placeholder 2"/>
          <p:cNvSpPr>
            <a:spLocks noGrp="1"/>
          </p:cNvSpPr>
          <p:nvPr>
            <p:ph idx="1"/>
          </p:nvPr>
        </p:nvSpPr>
        <p:spPr>
          <a:xfrm>
            <a:off x="80718" y="1357811"/>
            <a:ext cx="2414244" cy="312179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en-US" b="1" dirty="0" smtClean="0"/>
              <a:t>Attending </a:t>
            </a:r>
            <a:r>
              <a:rPr lang="en-US" dirty="0" smtClean="0"/>
              <a:t>to a child’s actions</a:t>
            </a:r>
          </a:p>
          <a:p>
            <a:r>
              <a:rPr lang="en-US" b="1" dirty="0" smtClean="0"/>
              <a:t>Interpreting</a:t>
            </a:r>
            <a:r>
              <a:rPr lang="en-US" dirty="0" smtClean="0"/>
              <a:t> what those actions tell you about the child’s mathematical ability</a:t>
            </a:r>
          </a:p>
          <a:p>
            <a:r>
              <a:rPr lang="en-US" b="1" dirty="0" smtClean="0"/>
              <a:t>Deciding </a:t>
            </a:r>
            <a:r>
              <a:rPr lang="en-US" dirty="0" smtClean="0"/>
              <a:t>what are the next best instructional or diagnostic steps</a:t>
            </a:r>
            <a:endParaRPr lang="en-US" dirty="0"/>
          </a:p>
        </p:txBody>
      </p:sp>
      <p:pic>
        <p:nvPicPr>
          <p:cNvPr id="3" name="Picture 2" descr="Screen Shot 2016-06-16 at 9.45.1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4962" y="1557129"/>
            <a:ext cx="6418851" cy="4993667"/>
          </a:xfrm>
          <a:prstGeom prst="rect">
            <a:avLst/>
          </a:prstGeom>
        </p:spPr>
      </p:pic>
    </p:spTree>
    <p:extLst>
      <p:ext uri="{BB962C8B-B14F-4D97-AF65-F5344CB8AC3E}">
        <p14:creationId xmlns:p14="http://schemas.microsoft.com/office/powerpoint/2010/main" val="411236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456"/>
            <a:ext cx="8913813" cy="914400"/>
          </a:xfrm>
        </p:spPr>
        <p:txBody>
          <a:bodyPr/>
          <a:lstStyle/>
          <a:p>
            <a:r>
              <a:rPr lang="en-US" dirty="0" smtClean="0"/>
              <a:t>Student A</a:t>
            </a:r>
            <a:endParaRPr lang="en-US" dirty="0"/>
          </a:p>
        </p:txBody>
      </p:sp>
      <p:sp>
        <p:nvSpPr>
          <p:cNvPr id="5" name="Content Placeholder 2"/>
          <p:cNvSpPr>
            <a:spLocks noGrp="1"/>
          </p:cNvSpPr>
          <p:nvPr>
            <p:ph idx="1"/>
          </p:nvPr>
        </p:nvSpPr>
        <p:spPr>
          <a:xfrm>
            <a:off x="80718" y="1357811"/>
            <a:ext cx="2414244" cy="312179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en-US" b="1" dirty="0" smtClean="0"/>
              <a:t>Attending </a:t>
            </a:r>
            <a:r>
              <a:rPr lang="en-US" dirty="0" smtClean="0"/>
              <a:t>to a child’s actions</a:t>
            </a:r>
          </a:p>
          <a:p>
            <a:r>
              <a:rPr lang="en-US" b="1" dirty="0" smtClean="0"/>
              <a:t>Interpreting</a:t>
            </a:r>
            <a:r>
              <a:rPr lang="en-US" dirty="0" smtClean="0"/>
              <a:t> what those actions tell you about the child’s mathematical ability</a:t>
            </a:r>
          </a:p>
          <a:p>
            <a:r>
              <a:rPr lang="en-US" b="1" dirty="0" smtClean="0"/>
              <a:t>Deciding </a:t>
            </a:r>
            <a:r>
              <a:rPr lang="en-US" dirty="0" smtClean="0"/>
              <a:t>what are the next best instructional or diagnostic steps</a:t>
            </a:r>
            <a:endParaRPr lang="en-US" dirty="0"/>
          </a:p>
        </p:txBody>
      </p:sp>
      <p:pic>
        <p:nvPicPr>
          <p:cNvPr id="4" name="Picture 3" descr="Screen Shot 2016-06-16 at 9.46.0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347" y="1552495"/>
            <a:ext cx="6285466" cy="2741030"/>
          </a:xfrm>
          <a:prstGeom prst="rect">
            <a:avLst/>
          </a:prstGeom>
        </p:spPr>
      </p:pic>
    </p:spTree>
    <p:extLst>
      <p:ext uri="{BB962C8B-B14F-4D97-AF65-F5344CB8AC3E}">
        <p14:creationId xmlns:p14="http://schemas.microsoft.com/office/powerpoint/2010/main" val="2347397693"/>
      </p:ext>
    </p:extLst>
  </p:cSld>
  <p:clrMapOvr>
    <a:masterClrMapping/>
  </p:clrMapOvr>
</p:sld>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124</TotalTime>
  <Words>504</Words>
  <Application>Microsoft Macintosh PowerPoint</Application>
  <PresentationFormat>On-screen Show (4:3)</PresentationFormat>
  <Paragraphs>55</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Perspective</vt:lpstr>
      <vt:lpstr>MELT: Numbers, Operations, and Meaning</vt:lpstr>
      <vt:lpstr>  Agenda</vt:lpstr>
      <vt:lpstr>Concept Map</vt:lpstr>
      <vt:lpstr>Professional Noticing</vt:lpstr>
      <vt:lpstr>Three Interrelated Stages of Professional Noticing</vt:lpstr>
      <vt:lpstr>Practice with “Fractions of a Square”</vt:lpstr>
      <vt:lpstr>Student A</vt:lpstr>
      <vt:lpstr>Student A</vt:lpstr>
      <vt:lpstr>Student A</vt:lpstr>
      <vt:lpstr>Student A</vt:lpstr>
      <vt:lpstr>Practice Students B, C, and D </vt:lpstr>
      <vt:lpstr>After Noticing…</vt:lpstr>
      <vt:lpstr>References</vt:lpstr>
    </vt:vector>
  </TitlesOfParts>
  <Company>UNR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Noticing</dc:title>
  <dc:creator>Diana Moss</dc:creator>
  <cp:lastModifiedBy>Diana Moss</cp:lastModifiedBy>
  <cp:revision>18</cp:revision>
  <dcterms:created xsi:type="dcterms:W3CDTF">2016-02-08T20:07:21Z</dcterms:created>
  <dcterms:modified xsi:type="dcterms:W3CDTF">2017-06-15T21:59:35Z</dcterms:modified>
</cp:coreProperties>
</file>